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26"/>
  </p:notesMasterIdLst>
  <p:sldIdLst>
    <p:sldId id="256" r:id="rId2"/>
    <p:sldId id="260" r:id="rId3"/>
    <p:sldId id="259" r:id="rId4"/>
    <p:sldId id="258" r:id="rId5"/>
    <p:sldId id="275" r:id="rId6"/>
    <p:sldId id="276" r:id="rId7"/>
    <p:sldId id="273" r:id="rId8"/>
    <p:sldId id="279" r:id="rId9"/>
    <p:sldId id="261" r:id="rId10"/>
    <p:sldId id="262" r:id="rId11"/>
    <p:sldId id="263" r:id="rId12"/>
    <p:sldId id="281" r:id="rId13"/>
    <p:sldId id="282" r:id="rId14"/>
    <p:sldId id="267" r:id="rId15"/>
    <p:sldId id="284" r:id="rId16"/>
    <p:sldId id="287" r:id="rId17"/>
    <p:sldId id="285" r:id="rId18"/>
    <p:sldId id="264" r:id="rId19"/>
    <p:sldId id="289" r:id="rId20"/>
    <p:sldId id="270" r:id="rId21"/>
    <p:sldId id="290" r:id="rId22"/>
    <p:sldId id="271" r:id="rId23"/>
    <p:sldId id="272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3300"/>
    <a:srgbClr val="004C00"/>
    <a:srgbClr val="1A5634"/>
    <a:srgbClr val="FF66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2D196-6D7F-4739-B5F1-521591267DA6}" type="doc">
      <dgm:prSet loTypeId="urn:microsoft.com/office/officeart/2008/layout/RadialCluster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1AC3623-610B-40E7-A2EC-0D6F499BB4FA}">
      <dgm:prSet phldrT="[Text]" custT="1"/>
      <dgm:spPr/>
      <dgm:t>
        <a:bodyPr/>
        <a:lstStyle/>
        <a:p>
          <a:r>
            <a:rPr lang="en-US" sz="3200"/>
            <a:t>Nitrogen </a:t>
          </a:r>
        </a:p>
      </dgm:t>
    </dgm:pt>
    <dgm:pt modelId="{CD0198A1-0BD0-4944-A916-751A7DEC782C}" type="parTrans" cxnId="{A3F7B556-B3EE-45A3-98CB-57941898F7E3}">
      <dgm:prSet/>
      <dgm:spPr/>
      <dgm:t>
        <a:bodyPr/>
        <a:lstStyle/>
        <a:p>
          <a:endParaRPr lang="en-US" sz="2800"/>
        </a:p>
      </dgm:t>
    </dgm:pt>
    <dgm:pt modelId="{E91C75F5-1E12-4DD6-8306-F3C65683151C}" type="sibTrans" cxnId="{A3F7B556-B3EE-45A3-98CB-57941898F7E3}">
      <dgm:prSet/>
      <dgm:spPr/>
      <dgm:t>
        <a:bodyPr/>
        <a:lstStyle/>
        <a:p>
          <a:endParaRPr lang="en-US" sz="2800"/>
        </a:p>
      </dgm:t>
    </dgm:pt>
    <dgm:pt modelId="{5D1137CF-E192-4D37-A5F4-DD4B326348BE}">
      <dgm:prSet phldrT="[Text]" custT="1"/>
      <dgm:spPr/>
      <dgm:t>
        <a:bodyPr/>
        <a:lstStyle/>
        <a:p>
          <a:r>
            <a:rPr lang="en-US" sz="3200" smtClean="0"/>
            <a:t>Tác nhân làm lạnh </a:t>
          </a:r>
          <a:endParaRPr lang="en-US" sz="3200"/>
        </a:p>
      </dgm:t>
    </dgm:pt>
    <dgm:pt modelId="{63055BE0-444C-4698-87F8-057E27521E80}" type="parTrans" cxnId="{F110C4AD-0124-4409-9CB9-995155FCD32F}">
      <dgm:prSet/>
      <dgm:spPr>
        <a:ln w="57150">
          <a:solidFill>
            <a:srgbClr val="FFFF00"/>
          </a:solidFill>
        </a:ln>
      </dgm:spPr>
      <dgm:t>
        <a:bodyPr/>
        <a:lstStyle/>
        <a:p>
          <a:endParaRPr lang="en-US" sz="2800"/>
        </a:p>
      </dgm:t>
    </dgm:pt>
    <dgm:pt modelId="{7BCCE10A-5223-4E62-A627-6974BE48FD99}" type="sibTrans" cxnId="{F110C4AD-0124-4409-9CB9-995155FCD32F}">
      <dgm:prSet/>
      <dgm:spPr/>
      <dgm:t>
        <a:bodyPr/>
        <a:lstStyle/>
        <a:p>
          <a:endParaRPr lang="en-US" sz="2800"/>
        </a:p>
      </dgm:t>
    </dgm:pt>
    <dgm:pt modelId="{78853F3D-279B-41B9-98FE-BD81BDF2C988}">
      <dgm:prSet phldrT="[Text]" custT="1"/>
      <dgm:spPr/>
      <dgm:t>
        <a:bodyPr/>
        <a:lstStyle/>
        <a:p>
          <a:r>
            <a:rPr lang="en-US" sz="3200"/>
            <a:t> </a:t>
          </a:r>
          <a:r>
            <a:rPr lang="en-US" sz="3200" smtClean="0"/>
            <a:t>Tạo khí quyển trơ</a:t>
          </a:r>
          <a:endParaRPr lang="en-US" sz="3200"/>
        </a:p>
      </dgm:t>
    </dgm:pt>
    <dgm:pt modelId="{58A24F7A-6D2B-451A-AA6D-CDA274225DD3}" type="parTrans" cxnId="{B92A63C1-DB1A-4E45-9827-D64776E9C052}">
      <dgm:prSet/>
      <dgm:spPr>
        <a:ln w="57150">
          <a:solidFill>
            <a:srgbClr val="FFFF00"/>
          </a:solidFill>
        </a:ln>
      </dgm:spPr>
      <dgm:t>
        <a:bodyPr/>
        <a:lstStyle/>
        <a:p>
          <a:endParaRPr lang="en-US" sz="2800"/>
        </a:p>
      </dgm:t>
    </dgm:pt>
    <dgm:pt modelId="{03212E28-3971-446D-8735-0FFA9268A681}" type="sibTrans" cxnId="{B92A63C1-DB1A-4E45-9827-D64776E9C052}">
      <dgm:prSet/>
      <dgm:spPr/>
      <dgm:t>
        <a:bodyPr/>
        <a:lstStyle/>
        <a:p>
          <a:endParaRPr lang="en-US" sz="2800"/>
        </a:p>
      </dgm:t>
    </dgm:pt>
    <dgm:pt modelId="{2FF917ED-28D0-4700-9C39-9A7560540973}">
      <dgm:prSet phldrT="[Text]" custT="1"/>
      <dgm:spPr/>
      <dgm:t>
        <a:bodyPr/>
        <a:lstStyle/>
        <a:p>
          <a:r>
            <a:rPr lang="en-US" sz="2400"/>
            <a:t> </a:t>
          </a:r>
          <a:r>
            <a:rPr lang="en-US" sz="2400" smtClean="0"/>
            <a:t>Bảo quản thực phẩm</a:t>
          </a:r>
          <a:endParaRPr lang="en-US" sz="2400"/>
        </a:p>
      </dgm:t>
    </dgm:pt>
    <dgm:pt modelId="{7966E4D3-F97B-4032-BE7D-77CACAC326D5}" type="parTrans" cxnId="{BC6A9BAB-C9CA-4562-B341-8FD2FBDD1985}">
      <dgm:prSet/>
      <dgm:spPr>
        <a:ln w="57150">
          <a:solidFill>
            <a:srgbClr val="FFFF00"/>
          </a:solidFill>
        </a:ln>
      </dgm:spPr>
      <dgm:t>
        <a:bodyPr/>
        <a:lstStyle/>
        <a:p>
          <a:endParaRPr lang="en-US" sz="2800"/>
        </a:p>
      </dgm:t>
    </dgm:pt>
    <dgm:pt modelId="{654E3E1A-A85E-45BB-B93A-61DAEA05C0BF}" type="sibTrans" cxnId="{BC6A9BAB-C9CA-4562-B341-8FD2FBDD1985}">
      <dgm:prSet/>
      <dgm:spPr/>
      <dgm:t>
        <a:bodyPr/>
        <a:lstStyle/>
        <a:p>
          <a:endParaRPr lang="en-US" sz="2800"/>
        </a:p>
      </dgm:t>
    </dgm:pt>
    <dgm:pt modelId="{5C213E75-D207-4F95-990A-A25C935B7297}">
      <dgm:prSet/>
      <dgm:spPr/>
      <dgm:t>
        <a:bodyPr/>
        <a:lstStyle/>
        <a:p>
          <a:endParaRPr lang="en-US" sz="2800"/>
        </a:p>
      </dgm:t>
    </dgm:pt>
    <dgm:pt modelId="{30008772-D624-4B2E-AEB8-8A95DB5BBF7B}" type="parTrans" cxnId="{AD6566F5-4386-4D68-84AC-77D0137B406F}">
      <dgm:prSet/>
      <dgm:spPr/>
      <dgm:t>
        <a:bodyPr/>
        <a:lstStyle/>
        <a:p>
          <a:endParaRPr lang="en-US" sz="2800"/>
        </a:p>
      </dgm:t>
    </dgm:pt>
    <dgm:pt modelId="{E608300E-A660-44CA-9033-FC796C84A102}" type="sibTrans" cxnId="{AD6566F5-4386-4D68-84AC-77D0137B406F}">
      <dgm:prSet/>
      <dgm:spPr/>
      <dgm:t>
        <a:bodyPr/>
        <a:lstStyle/>
        <a:p>
          <a:endParaRPr lang="en-US" sz="2800"/>
        </a:p>
      </dgm:t>
    </dgm:pt>
    <dgm:pt modelId="{8257248D-56AE-4254-BC56-424DEB1FF3AF}">
      <dgm:prSet phldrT="[Text]" custT="1"/>
      <dgm:spPr/>
      <dgm:t>
        <a:bodyPr/>
        <a:lstStyle/>
        <a:p>
          <a:r>
            <a:rPr lang="en-US" sz="2800" smtClean="0"/>
            <a:t>Tổng hợp ammonia</a:t>
          </a:r>
          <a:endParaRPr lang="en-US" sz="2800"/>
        </a:p>
      </dgm:t>
    </dgm:pt>
    <dgm:pt modelId="{9642DF4D-EDF4-434D-BE21-938E3117865A}" type="parTrans" cxnId="{CD9D2E37-4801-4398-980D-8B83065174B5}">
      <dgm:prSet/>
      <dgm:spPr>
        <a:ln w="57150">
          <a:solidFill>
            <a:srgbClr val="FFFF00"/>
          </a:solidFill>
        </a:ln>
      </dgm:spPr>
      <dgm:t>
        <a:bodyPr/>
        <a:lstStyle/>
        <a:p>
          <a:endParaRPr lang="en-US" sz="2800"/>
        </a:p>
      </dgm:t>
    </dgm:pt>
    <dgm:pt modelId="{DE901958-3687-4E84-8EB7-0AEB04C0735E}" type="sibTrans" cxnId="{CD9D2E37-4801-4398-980D-8B83065174B5}">
      <dgm:prSet/>
      <dgm:spPr/>
      <dgm:t>
        <a:bodyPr/>
        <a:lstStyle/>
        <a:p>
          <a:endParaRPr lang="en-US" sz="2800"/>
        </a:p>
      </dgm:t>
    </dgm:pt>
    <dgm:pt modelId="{3105A5BF-15E8-4CCE-9560-9C4682396642}" type="pres">
      <dgm:prSet presAssocID="{3A02D196-6D7F-4739-B5F1-521591267DA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0D4ECE8-1A19-430A-90E2-6D6DE91B17AB}" type="pres">
      <dgm:prSet presAssocID="{41AC3623-610B-40E7-A2EC-0D6F499BB4FA}" presName="singleCycle" presStyleCnt="0"/>
      <dgm:spPr/>
    </dgm:pt>
    <dgm:pt modelId="{3938EE5D-2F63-4465-8E0E-8D19DEF246F4}" type="pres">
      <dgm:prSet presAssocID="{41AC3623-610B-40E7-A2EC-0D6F499BB4FA}" presName="singleCenter" presStyleLbl="node1" presStyleIdx="0" presStyleCnt="5" custScaleX="273962" custScaleY="128760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6272574B-9242-4739-B046-F1FCDEB0A245}" type="pres">
      <dgm:prSet presAssocID="{63055BE0-444C-4698-87F8-057E27521E80}" presName="Name56" presStyleLbl="parChTrans1D2" presStyleIdx="0" presStyleCnt="4"/>
      <dgm:spPr/>
      <dgm:t>
        <a:bodyPr/>
        <a:lstStyle/>
        <a:p>
          <a:endParaRPr lang="en-US"/>
        </a:p>
      </dgm:t>
    </dgm:pt>
    <dgm:pt modelId="{D7CF29CD-4F55-4E4D-A532-8659E00AF8E8}" type="pres">
      <dgm:prSet presAssocID="{5D1137CF-E192-4D37-A5F4-DD4B326348BE}" presName="text0" presStyleLbl="node1" presStyleIdx="1" presStyleCnt="5" custScaleX="573893" custScaleY="121727" custRadScaleRad="199501" custRadScaleInc="-139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2CA26-D6BC-44A4-91AC-B12172F9A828}" type="pres">
      <dgm:prSet presAssocID="{58A24F7A-6D2B-451A-AA6D-CDA274225DD3}" presName="Name56" presStyleLbl="parChTrans1D2" presStyleIdx="1" presStyleCnt="4"/>
      <dgm:spPr/>
      <dgm:t>
        <a:bodyPr/>
        <a:lstStyle/>
        <a:p>
          <a:endParaRPr lang="en-US"/>
        </a:p>
      </dgm:t>
    </dgm:pt>
    <dgm:pt modelId="{7F7B8D88-3F1B-4E07-AF44-7AE18AC89D0F}" type="pres">
      <dgm:prSet presAssocID="{78853F3D-279B-41B9-98FE-BD81BDF2C988}" presName="text0" presStyleLbl="node1" presStyleIdx="2" presStyleCnt="5" custScaleX="573893" custScaleY="121727" custRadScaleRad="205547" custRadScaleInc="-650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A8AC3-27F5-4B9A-B49F-434FCD7DD005}" type="pres">
      <dgm:prSet presAssocID="{7966E4D3-F97B-4032-BE7D-77CACAC326D5}" presName="Name56" presStyleLbl="parChTrans1D2" presStyleIdx="2" presStyleCnt="4"/>
      <dgm:spPr/>
      <dgm:t>
        <a:bodyPr/>
        <a:lstStyle/>
        <a:p>
          <a:endParaRPr lang="en-US"/>
        </a:p>
      </dgm:t>
    </dgm:pt>
    <dgm:pt modelId="{75F007A5-EBBD-472E-8369-B2796287DDF9}" type="pres">
      <dgm:prSet presAssocID="{2FF917ED-28D0-4700-9C39-9A7560540973}" presName="text0" presStyleLbl="node1" presStyleIdx="3" presStyleCnt="5" custScaleX="573893" custScaleY="121727" custRadScaleRad="199977" custRadScaleInc="-138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94406-E5EC-43C8-A8DE-FED0E247DAEC}" type="pres">
      <dgm:prSet presAssocID="{9642DF4D-EDF4-434D-BE21-938E3117865A}" presName="Name56" presStyleLbl="parChTrans1D2" presStyleIdx="3" presStyleCnt="4"/>
      <dgm:spPr/>
      <dgm:t>
        <a:bodyPr/>
        <a:lstStyle/>
        <a:p>
          <a:endParaRPr lang="en-US"/>
        </a:p>
      </dgm:t>
    </dgm:pt>
    <dgm:pt modelId="{62F0AC55-0877-47A5-A73D-81DAE1D3C069}" type="pres">
      <dgm:prSet presAssocID="{8257248D-56AE-4254-BC56-424DEB1FF3AF}" presName="text0" presStyleLbl="node1" presStyleIdx="4" presStyleCnt="5" custScaleX="573893" custScaleY="121727" custRadScaleRad="201941" custRadScaleInc="-62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D7FAC-195F-4F0B-A3F7-8ADE2EB79D63}" type="presOf" srcId="{7966E4D3-F97B-4032-BE7D-77CACAC326D5}" destId="{6CBA8AC3-27F5-4B9A-B49F-434FCD7DD005}" srcOrd="0" destOrd="0" presId="urn:microsoft.com/office/officeart/2008/layout/RadialCluster"/>
    <dgm:cxn modelId="{0B977820-D6BF-494B-9B10-483D8D12FA9E}" type="presOf" srcId="{3A02D196-6D7F-4739-B5F1-521591267DA6}" destId="{3105A5BF-15E8-4CCE-9560-9C4682396642}" srcOrd="0" destOrd="0" presId="urn:microsoft.com/office/officeart/2008/layout/RadialCluster"/>
    <dgm:cxn modelId="{AD6566F5-4386-4D68-84AC-77D0137B406F}" srcId="{3A02D196-6D7F-4739-B5F1-521591267DA6}" destId="{5C213E75-D207-4F95-990A-A25C935B7297}" srcOrd="1" destOrd="0" parTransId="{30008772-D624-4B2E-AEB8-8A95DB5BBF7B}" sibTransId="{E608300E-A660-44CA-9033-FC796C84A102}"/>
    <dgm:cxn modelId="{A3F7B556-B3EE-45A3-98CB-57941898F7E3}" srcId="{3A02D196-6D7F-4739-B5F1-521591267DA6}" destId="{41AC3623-610B-40E7-A2EC-0D6F499BB4FA}" srcOrd="0" destOrd="0" parTransId="{CD0198A1-0BD0-4944-A916-751A7DEC782C}" sibTransId="{E91C75F5-1E12-4DD6-8306-F3C65683151C}"/>
    <dgm:cxn modelId="{CB6ACFF9-C2E6-4B13-963C-73061AAACB69}" type="presOf" srcId="{5D1137CF-E192-4D37-A5F4-DD4B326348BE}" destId="{D7CF29CD-4F55-4E4D-A532-8659E00AF8E8}" srcOrd="0" destOrd="0" presId="urn:microsoft.com/office/officeart/2008/layout/RadialCluster"/>
    <dgm:cxn modelId="{B92A63C1-DB1A-4E45-9827-D64776E9C052}" srcId="{41AC3623-610B-40E7-A2EC-0D6F499BB4FA}" destId="{78853F3D-279B-41B9-98FE-BD81BDF2C988}" srcOrd="1" destOrd="0" parTransId="{58A24F7A-6D2B-451A-AA6D-CDA274225DD3}" sibTransId="{03212E28-3971-446D-8735-0FFA9268A681}"/>
    <dgm:cxn modelId="{EF38882B-787E-42BA-A959-71BD5FE61EBF}" type="presOf" srcId="{58A24F7A-6D2B-451A-AA6D-CDA274225DD3}" destId="{E382CA26-D6BC-44A4-91AC-B12172F9A828}" srcOrd="0" destOrd="0" presId="urn:microsoft.com/office/officeart/2008/layout/RadialCluster"/>
    <dgm:cxn modelId="{BF777DCA-E040-44EA-B822-A0A3C0E9DE98}" type="presOf" srcId="{78853F3D-279B-41B9-98FE-BD81BDF2C988}" destId="{7F7B8D88-3F1B-4E07-AF44-7AE18AC89D0F}" srcOrd="0" destOrd="0" presId="urn:microsoft.com/office/officeart/2008/layout/RadialCluster"/>
    <dgm:cxn modelId="{F110C4AD-0124-4409-9CB9-995155FCD32F}" srcId="{41AC3623-610B-40E7-A2EC-0D6F499BB4FA}" destId="{5D1137CF-E192-4D37-A5F4-DD4B326348BE}" srcOrd="0" destOrd="0" parTransId="{63055BE0-444C-4698-87F8-057E27521E80}" sibTransId="{7BCCE10A-5223-4E62-A627-6974BE48FD99}"/>
    <dgm:cxn modelId="{4FDA4A68-B027-43A7-932A-981EF08C3390}" type="presOf" srcId="{41AC3623-610B-40E7-A2EC-0D6F499BB4FA}" destId="{3938EE5D-2F63-4465-8E0E-8D19DEF246F4}" srcOrd="0" destOrd="0" presId="urn:microsoft.com/office/officeart/2008/layout/RadialCluster"/>
    <dgm:cxn modelId="{D35AFBB2-D4AA-4D75-BCA9-EB3EC3DD49D1}" type="presOf" srcId="{9642DF4D-EDF4-434D-BE21-938E3117865A}" destId="{1A094406-E5EC-43C8-A8DE-FED0E247DAEC}" srcOrd="0" destOrd="0" presId="urn:microsoft.com/office/officeart/2008/layout/RadialCluster"/>
    <dgm:cxn modelId="{DEFBF24E-E8E9-4B29-AE7E-EAE943B7884F}" type="presOf" srcId="{2FF917ED-28D0-4700-9C39-9A7560540973}" destId="{75F007A5-EBBD-472E-8369-B2796287DDF9}" srcOrd="0" destOrd="0" presId="urn:microsoft.com/office/officeart/2008/layout/RadialCluster"/>
    <dgm:cxn modelId="{CD9D2E37-4801-4398-980D-8B83065174B5}" srcId="{41AC3623-610B-40E7-A2EC-0D6F499BB4FA}" destId="{8257248D-56AE-4254-BC56-424DEB1FF3AF}" srcOrd="3" destOrd="0" parTransId="{9642DF4D-EDF4-434D-BE21-938E3117865A}" sibTransId="{DE901958-3687-4E84-8EB7-0AEB04C0735E}"/>
    <dgm:cxn modelId="{BC6A9BAB-C9CA-4562-B341-8FD2FBDD1985}" srcId="{41AC3623-610B-40E7-A2EC-0D6F499BB4FA}" destId="{2FF917ED-28D0-4700-9C39-9A7560540973}" srcOrd="2" destOrd="0" parTransId="{7966E4D3-F97B-4032-BE7D-77CACAC326D5}" sibTransId="{654E3E1A-A85E-45BB-B93A-61DAEA05C0BF}"/>
    <dgm:cxn modelId="{FB8EB114-94DD-4EB7-B83C-CACDCE56D01E}" type="presOf" srcId="{8257248D-56AE-4254-BC56-424DEB1FF3AF}" destId="{62F0AC55-0877-47A5-A73D-81DAE1D3C069}" srcOrd="0" destOrd="0" presId="urn:microsoft.com/office/officeart/2008/layout/RadialCluster"/>
    <dgm:cxn modelId="{0F873E57-718B-42EE-929F-ECA793E4F82E}" type="presOf" srcId="{63055BE0-444C-4698-87F8-057E27521E80}" destId="{6272574B-9242-4739-B046-F1FCDEB0A245}" srcOrd="0" destOrd="0" presId="urn:microsoft.com/office/officeart/2008/layout/RadialCluster"/>
    <dgm:cxn modelId="{2298DF3C-E419-4DF6-B1E2-D048585DAFA5}" type="presParOf" srcId="{3105A5BF-15E8-4CCE-9560-9C4682396642}" destId="{00D4ECE8-1A19-430A-90E2-6D6DE91B17AB}" srcOrd="0" destOrd="0" presId="urn:microsoft.com/office/officeart/2008/layout/RadialCluster"/>
    <dgm:cxn modelId="{3D0478C3-3BC3-4E19-BFA2-524EDC6B50D3}" type="presParOf" srcId="{00D4ECE8-1A19-430A-90E2-6D6DE91B17AB}" destId="{3938EE5D-2F63-4465-8E0E-8D19DEF246F4}" srcOrd="0" destOrd="0" presId="urn:microsoft.com/office/officeart/2008/layout/RadialCluster"/>
    <dgm:cxn modelId="{F856E2E3-80A4-4E77-95C2-D2248A26E3A4}" type="presParOf" srcId="{00D4ECE8-1A19-430A-90E2-6D6DE91B17AB}" destId="{6272574B-9242-4739-B046-F1FCDEB0A245}" srcOrd="1" destOrd="0" presId="urn:microsoft.com/office/officeart/2008/layout/RadialCluster"/>
    <dgm:cxn modelId="{51E56200-AF25-4BD3-8FBA-1B0776E958CE}" type="presParOf" srcId="{00D4ECE8-1A19-430A-90E2-6D6DE91B17AB}" destId="{D7CF29CD-4F55-4E4D-A532-8659E00AF8E8}" srcOrd="2" destOrd="0" presId="urn:microsoft.com/office/officeart/2008/layout/RadialCluster"/>
    <dgm:cxn modelId="{AB8EBC62-4D71-46A5-8BA6-1CF0039CCA75}" type="presParOf" srcId="{00D4ECE8-1A19-430A-90E2-6D6DE91B17AB}" destId="{E382CA26-D6BC-44A4-91AC-B12172F9A828}" srcOrd="3" destOrd="0" presId="urn:microsoft.com/office/officeart/2008/layout/RadialCluster"/>
    <dgm:cxn modelId="{59214F05-1385-4F4C-9A6F-5A52F87BFEB0}" type="presParOf" srcId="{00D4ECE8-1A19-430A-90E2-6D6DE91B17AB}" destId="{7F7B8D88-3F1B-4E07-AF44-7AE18AC89D0F}" srcOrd="4" destOrd="0" presId="urn:microsoft.com/office/officeart/2008/layout/RadialCluster"/>
    <dgm:cxn modelId="{1D4FA2E2-33A6-44D0-BE96-3422B87BC338}" type="presParOf" srcId="{00D4ECE8-1A19-430A-90E2-6D6DE91B17AB}" destId="{6CBA8AC3-27F5-4B9A-B49F-434FCD7DD005}" srcOrd="5" destOrd="0" presId="urn:microsoft.com/office/officeart/2008/layout/RadialCluster"/>
    <dgm:cxn modelId="{359F1DD0-46EA-401E-BF2C-D8D4F298F9BC}" type="presParOf" srcId="{00D4ECE8-1A19-430A-90E2-6D6DE91B17AB}" destId="{75F007A5-EBBD-472E-8369-B2796287DDF9}" srcOrd="6" destOrd="0" presId="urn:microsoft.com/office/officeart/2008/layout/RadialCluster"/>
    <dgm:cxn modelId="{F3430852-D4F2-4913-ADB5-DE74F4C89E72}" type="presParOf" srcId="{00D4ECE8-1A19-430A-90E2-6D6DE91B17AB}" destId="{1A094406-E5EC-43C8-A8DE-FED0E247DAEC}" srcOrd="7" destOrd="0" presId="urn:microsoft.com/office/officeart/2008/layout/RadialCluster"/>
    <dgm:cxn modelId="{959458B2-3BE1-473F-A128-C8EACB4D8D56}" type="presParOf" srcId="{00D4ECE8-1A19-430A-90E2-6D6DE91B17AB}" destId="{62F0AC55-0877-47A5-A73D-81DAE1D3C069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8EE5D-2F63-4465-8E0E-8D19DEF246F4}">
      <dsp:nvSpPr>
        <dsp:cNvPr id="0" name=""/>
        <dsp:cNvSpPr/>
      </dsp:nvSpPr>
      <dsp:spPr>
        <a:xfrm>
          <a:off x="2961562" y="932484"/>
          <a:ext cx="2497543" cy="117382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Nitrogen </a:t>
          </a:r>
        </a:p>
      </dsp:txBody>
      <dsp:txXfrm>
        <a:off x="3018863" y="989785"/>
        <a:ext cx="2382941" cy="1059224"/>
      </dsp:txXfrm>
    </dsp:sp>
    <dsp:sp modelId="{6272574B-9242-4739-B046-F1FCDEB0A245}">
      <dsp:nvSpPr>
        <dsp:cNvPr id="0" name=""/>
        <dsp:cNvSpPr/>
      </dsp:nvSpPr>
      <dsp:spPr>
        <a:xfrm rot="12445083">
          <a:off x="2758473" y="854311"/>
          <a:ext cx="3395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9532" y="0"/>
              </a:lnTo>
            </a:path>
          </a:pathLst>
        </a:custGeom>
        <a:noFill/>
        <a:ln w="5715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F29CD-4F55-4E4D-A532-8659E00AF8E8}">
      <dsp:nvSpPr>
        <dsp:cNvPr id="0" name=""/>
        <dsp:cNvSpPr/>
      </dsp:nvSpPr>
      <dsp:spPr>
        <a:xfrm>
          <a:off x="308248" y="32631"/>
          <a:ext cx="3505326" cy="7435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Tác nhân làm lạnh </a:t>
          </a:r>
          <a:endParaRPr lang="en-US" sz="3200" kern="1200"/>
        </a:p>
      </dsp:txBody>
      <dsp:txXfrm>
        <a:off x="344543" y="68926"/>
        <a:ext cx="3432736" cy="670916"/>
      </dsp:txXfrm>
    </dsp:sp>
    <dsp:sp modelId="{E382CA26-D6BC-44A4-91AC-B12172F9A828}">
      <dsp:nvSpPr>
        <dsp:cNvPr id="0" name=""/>
        <dsp:cNvSpPr/>
      </dsp:nvSpPr>
      <dsp:spPr>
        <a:xfrm rot="19931889">
          <a:off x="5300041" y="837995"/>
          <a:ext cx="4051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5173" y="0"/>
              </a:lnTo>
            </a:path>
          </a:pathLst>
        </a:custGeom>
        <a:noFill/>
        <a:ln w="5715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B8D88-3F1B-4E07-AF44-7AE18AC89D0F}">
      <dsp:nvSpPr>
        <dsp:cNvPr id="0" name=""/>
        <dsp:cNvSpPr/>
      </dsp:nvSpPr>
      <dsp:spPr>
        <a:xfrm>
          <a:off x="4634202" y="0"/>
          <a:ext cx="3505326" cy="7435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 </a:t>
          </a:r>
          <a:r>
            <a:rPr lang="en-US" sz="3200" kern="1200" smtClean="0"/>
            <a:t>Tạo khí quyển trơ</a:t>
          </a:r>
          <a:endParaRPr lang="en-US" sz="3200" kern="1200"/>
        </a:p>
      </dsp:txBody>
      <dsp:txXfrm>
        <a:off x="4670497" y="36295"/>
        <a:ext cx="3432736" cy="670916"/>
      </dsp:txXfrm>
    </dsp:sp>
    <dsp:sp modelId="{6CBA8AC3-27F5-4B9A-B49F-434FCD7DD005}">
      <dsp:nvSpPr>
        <dsp:cNvPr id="0" name=""/>
        <dsp:cNvSpPr/>
      </dsp:nvSpPr>
      <dsp:spPr>
        <a:xfrm rot="1658340">
          <a:off x="5310558" y="2189965"/>
          <a:ext cx="3606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656" y="0"/>
              </a:lnTo>
            </a:path>
          </a:pathLst>
        </a:custGeom>
        <a:noFill/>
        <a:ln w="5715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007A5-EBBD-472E-8369-B2796287DDF9}">
      <dsp:nvSpPr>
        <dsp:cNvPr id="0" name=""/>
        <dsp:cNvSpPr/>
      </dsp:nvSpPr>
      <dsp:spPr>
        <a:xfrm>
          <a:off x="4607894" y="2273619"/>
          <a:ext cx="3505326" cy="7435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 </a:t>
          </a:r>
          <a:r>
            <a:rPr lang="en-US" sz="2400" kern="1200" smtClean="0"/>
            <a:t>Bảo quản thực phẩm</a:t>
          </a:r>
          <a:endParaRPr lang="en-US" sz="2400" kern="1200"/>
        </a:p>
      </dsp:txBody>
      <dsp:txXfrm>
        <a:off x="4644189" y="2309914"/>
        <a:ext cx="3432736" cy="670916"/>
      </dsp:txXfrm>
    </dsp:sp>
    <dsp:sp modelId="{1A094406-E5EC-43C8-A8DE-FED0E247DAEC}">
      <dsp:nvSpPr>
        <dsp:cNvPr id="0" name=""/>
        <dsp:cNvSpPr/>
      </dsp:nvSpPr>
      <dsp:spPr>
        <a:xfrm rot="9124316">
          <a:off x="2723167" y="2200800"/>
          <a:ext cx="4034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3488" y="0"/>
              </a:lnTo>
            </a:path>
          </a:pathLst>
        </a:custGeom>
        <a:noFill/>
        <a:ln w="5715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0AC55-0877-47A5-A73D-81DAE1D3C069}">
      <dsp:nvSpPr>
        <dsp:cNvPr id="0" name=""/>
        <dsp:cNvSpPr/>
      </dsp:nvSpPr>
      <dsp:spPr>
        <a:xfrm>
          <a:off x="292711" y="2295289"/>
          <a:ext cx="3505326" cy="7435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Tổng hợp ammonia</a:t>
          </a:r>
          <a:endParaRPr lang="en-US" sz="2800" kern="1200"/>
        </a:p>
      </dsp:txBody>
      <dsp:txXfrm>
        <a:off x="329006" y="2331584"/>
        <a:ext cx="3432736" cy="670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CBB30-72BA-4F47-900D-2C8211104054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DC953-A8B6-4F74-9ADC-2D3192741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C953-A8B6-4F74-9ADC-2D31927412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DC953-A8B6-4F74-9ADC-2D3192741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1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4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2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9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3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024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90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5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3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339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E9C45-6EE4-483B-B6BA-11AA624AD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6744"/>
            <a:ext cx="12192000" cy="839334"/>
          </a:xfrm>
        </p:spPr>
        <p:txBody>
          <a:bodyPr>
            <a:normAutofit/>
          </a:bodyPr>
          <a:lstStyle/>
          <a:p>
            <a:r>
              <a:rPr lang="vi-VN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</a:t>
            </a:r>
            <a:r>
              <a:rPr lang="vi-VN" sz="3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- SULFUR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58832"/>
            <a:ext cx="9144000" cy="911905"/>
          </a:xfrm>
        </p:spPr>
        <p:txBody>
          <a:bodyPr>
            <a:noAutofit/>
          </a:bodyPr>
          <a:lstStyle/>
          <a:p>
            <a:r>
              <a:rPr lang="vi-VN" sz="7000" b="1" dirty="0" smtClean="0">
                <a:solidFill>
                  <a:srgbClr val="FFFF00"/>
                </a:solidFill>
              </a:rPr>
              <a:t>BÀI</a:t>
            </a:r>
            <a:r>
              <a:rPr lang="vi-VN" sz="7000" b="1" smtClean="0">
                <a:solidFill>
                  <a:srgbClr val="FFFF00"/>
                </a:solidFill>
              </a:rPr>
              <a:t>: </a:t>
            </a:r>
            <a:r>
              <a:rPr lang="en-US" sz="7000" b="1" smtClean="0">
                <a:solidFill>
                  <a:srgbClr val="FFFF00"/>
                </a:solidFill>
              </a:rPr>
              <a:t>NITROGEN</a:t>
            </a:r>
            <a:endParaRPr lang="en-US" sz="70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Nito lỏng có độc không? Nito có cháy không , có gây nguy hiểm khô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8" y="3065928"/>
            <a:ext cx="2846304" cy="28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ực phẩm chứa Nitơ lỏng - Ảnh minh họ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655356"/>
            <a:ext cx="2936675" cy="22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245" y="3655356"/>
            <a:ext cx="2799355" cy="22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0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IV. TÍNH CHẤT HOÁ HỌC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407" y="721928"/>
            <a:ext cx="11573735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"/>
              <a:tabLst>
                <a:tab pos="201295" algn="l"/>
              </a:tabLst>
            </a:pP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4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nitrogen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trơ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bền)</a:t>
            </a:r>
          </a:p>
          <a:p>
            <a:pPr marL="342900" marR="0" lvl="0" indent="-342900" algn="just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"/>
              <a:tabLst>
                <a:tab pos="201295" algn="l"/>
              </a:tabLst>
            </a:pP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vi-VN" sz="24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just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"/>
              <a:tabLst>
                <a:tab pos="201295" algn="l"/>
              </a:tabLst>
            </a:pPr>
            <a:r>
              <a:rPr lang="vi-VN" sz="24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N trong hợp chất: -3, +1, +2, +3, +4,  +5</a:t>
            </a: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45574" y="3875825"/>
            <a:ext cx="6217920" cy="218051"/>
            <a:chOff x="1730326" y="1927273"/>
            <a:chExt cx="6217920" cy="21805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730326" y="2025748"/>
              <a:ext cx="6217920" cy="140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1170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16106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77133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15797" y="1934308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355508" y="4117221"/>
            <a:ext cx="351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C000"/>
                </a:solidFill>
              </a:rPr>
              <a:t>0</a:t>
            </a:r>
            <a:endParaRPr lang="en-US" sz="30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2791" y="4075218"/>
            <a:ext cx="607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-3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5449" y="4086841"/>
            <a:ext cx="733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+2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5508" y="3299270"/>
            <a:ext cx="696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C000"/>
                </a:solidFill>
              </a:rPr>
              <a:t>N</a:t>
            </a:r>
            <a:r>
              <a:rPr lang="vi-VN" sz="3000" b="1" baseline="-25000" dirty="0" smtClean="0">
                <a:solidFill>
                  <a:srgbClr val="FFC000"/>
                </a:solidFill>
              </a:rPr>
              <a:t>2</a:t>
            </a:r>
            <a:endParaRPr lang="en-US" sz="3000" b="1" baseline="-25000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6216" y="3261311"/>
            <a:ext cx="880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NH</a:t>
            </a:r>
            <a:r>
              <a:rPr lang="vi-VN" sz="3000" b="1" baseline="-25000" dirty="0" smtClean="0">
                <a:solidFill>
                  <a:schemeClr val="bg1"/>
                </a:solidFill>
              </a:rPr>
              <a:t>3</a:t>
            </a:r>
            <a:endParaRPr lang="en-US" sz="30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449" y="3283646"/>
            <a:ext cx="880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NO</a:t>
            </a:r>
            <a:endParaRPr lang="en-US" sz="3000" b="1" baseline="-25000" dirty="0">
              <a:solidFill>
                <a:schemeClr val="bg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5400000">
            <a:off x="2661887" y="4173981"/>
            <a:ext cx="414228" cy="1324706"/>
          </a:xfrm>
          <a:prstGeom prst="curved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8843" y="5047086"/>
            <a:ext cx="185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FFFF00"/>
                </a:solidFill>
              </a:rPr>
              <a:t>t</a:t>
            </a:r>
            <a:r>
              <a:rPr lang="vi-VN" sz="2000" b="1" smtClean="0">
                <a:solidFill>
                  <a:srgbClr val="FFFF00"/>
                </a:solidFill>
              </a:rPr>
              <a:t>ính oxi hóa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11967" y="5015903"/>
            <a:ext cx="141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</a:rPr>
              <a:t>t</a:t>
            </a:r>
            <a:r>
              <a:rPr lang="vi-VN" sz="2000" b="1" dirty="0" smtClean="0">
                <a:solidFill>
                  <a:srgbClr val="00B0F0"/>
                </a:solidFill>
              </a:rPr>
              <a:t>ính khử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16200000">
            <a:off x="4544968" y="3657070"/>
            <a:ext cx="564753" cy="2304756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5090" y="5951512"/>
            <a:ext cx="959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vi-VN" sz="2800" b="1" smtClean="0">
                <a:solidFill>
                  <a:schemeClr val="bg1"/>
                </a:solidFill>
                <a:sym typeface="Wingdings" panose="05000000000000000000" pitchFamily="2" charset="2"/>
              </a:rPr>
              <a:t>N</a:t>
            </a:r>
            <a:r>
              <a:rPr lang="vi-VN" sz="2800" b="1" baseline="-25000" smtClean="0">
                <a:solidFill>
                  <a:schemeClr val="bg1"/>
                </a:solidFill>
                <a:sym typeface="Wingdings" panose="05000000000000000000" pitchFamily="2" charset="2"/>
              </a:rPr>
              <a:t>2 </a:t>
            </a:r>
            <a:r>
              <a:rPr lang="en-US" sz="2800" b="1" smtClean="0">
                <a:solidFill>
                  <a:schemeClr val="bg1"/>
                </a:solidFill>
                <a:sym typeface="Wingdings" panose="05000000000000000000" pitchFamily="2" charset="2"/>
              </a:rPr>
              <a:t>thể hiện</a:t>
            </a:r>
            <a:r>
              <a:rPr lang="vi-VN" sz="2800" b="1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vi-VN" sz="2800" b="1" smtClean="0">
                <a:solidFill>
                  <a:srgbClr val="FFFF00"/>
                </a:solidFill>
              </a:rPr>
              <a:t>tính oxi hóa </a:t>
            </a:r>
            <a:r>
              <a:rPr lang="vi-VN" sz="2800" b="1" dirty="0" smtClean="0">
                <a:solidFill>
                  <a:schemeClr val="bg1"/>
                </a:solidFill>
              </a:rPr>
              <a:t>(chủ yếu) và tính khử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11111E-6 L 1.66667E-6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5" grpId="2"/>
      <p:bldP spid="16" grpId="0"/>
      <p:bldP spid="17" grpId="0"/>
      <p:bldP spid="19" grpId="1"/>
      <p:bldP spid="19" grpId="2"/>
      <p:bldP spid="20" grpId="0"/>
      <p:bldP spid="21" grpId="0"/>
      <p:bldP spid="23" grpId="0" animBg="1"/>
      <p:bldP spid="24" grpId="0"/>
      <p:bldP spid="25" grpId="0"/>
      <p:bldP spid="26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8775" y="798815"/>
            <a:ext cx="92677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just"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500" b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Tác dụng với hydrogen</a:t>
            </a:r>
            <a:endParaRPr lang="en-US" sz="2500" dirty="0" smtClean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617785" y="19414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4282" y="3519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39151"/>
              </p:ext>
            </p:extLst>
          </p:nvPr>
        </p:nvGraphicFramePr>
        <p:xfrm>
          <a:off x="3028974" y="2660414"/>
          <a:ext cx="4619830" cy="80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3" imgW="1777680" imgH="317160" progId="Equation.DSMT4">
                  <p:embed/>
                </p:oleObj>
              </mc:Choice>
              <mc:Fallback>
                <p:oleObj name="Equation" r:id="rId3" imgW="177768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74" y="2660414"/>
                        <a:ext cx="4619830" cy="80551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reeform 21"/>
          <p:cNvSpPr/>
          <p:nvPr/>
        </p:nvSpPr>
        <p:spPr>
          <a:xfrm>
            <a:off x="0" y="0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IV. TÍNH CHẤT HOÁ HỌC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9376" y="1535729"/>
            <a:ext cx="6606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nhiệt độ cao, áp suất cao, có xúc tác:</a:t>
            </a:r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12903" y="3572873"/>
            <a:ext cx="1893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en-US" sz="32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vi-VN" sz="32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onia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3652" y="3548187"/>
            <a:ext cx="180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CC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 oxh</a:t>
            </a:r>
            <a:endParaRPr lang="en-US" sz="3200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823816"/>
            <a:ext cx="92677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spcBef>
                <a:spcPts val="200"/>
              </a:spcBef>
              <a:spcAft>
                <a:spcPts val="200"/>
              </a:spcAft>
            </a:pPr>
            <a:r>
              <a:rPr lang="vi-VN" sz="25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500" b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dụng với oxygen</a:t>
            </a:r>
            <a:endParaRPr lang="en-US" sz="2500" dirty="0" smtClean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316347" y="2005117"/>
          <a:ext cx="4550665" cy="9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1523880" imgH="317160" progId="Equation.DSMT4">
                  <p:embed/>
                </p:oleObj>
              </mc:Choice>
              <mc:Fallback>
                <p:oleObj name="Equation" r:id="rId3" imgW="1523880" imgH="3171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347" y="2005117"/>
                        <a:ext cx="4550665" cy="9784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74209" y="3401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25803" y="2990832"/>
            <a:ext cx="3682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nit</a:t>
            </a:r>
            <a:r>
              <a:rPr lang="en-US" sz="28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rogen</a:t>
            </a:r>
            <a:r>
              <a:rPr lang="vi-VN" sz="28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monooxygen</a:t>
            </a:r>
            <a:r>
              <a:rPr lang="en-US" sz="280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5" name="Picture 7" descr="Sấm sét bất thường ở Vũ Hán, 2020 là năm tai họa đối với Trung Quốc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21" y="93857"/>
            <a:ext cx="4442235" cy="23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675829" y="717269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Sấm </a:t>
            </a: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chớp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0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IV. TÍNH CHẤT HOÁ HỌC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4507" y="1204480"/>
            <a:ext cx="5605702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nhiệt độ 3000°C (hoặc tia lửa điện)</a:t>
            </a:r>
            <a:endParaRPr lang="en-US" sz="20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711" y="4925099"/>
            <a:ext cx="10966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này xảy ra ở nhiệt độ cao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  <a:r>
              <a:rPr lang="vi-VN" sz="28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 có tia lửa điện, nhưng hiệu suất tạo ra NO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 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9545" y="31778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6" descr="Điểm Thẩm Vấn Dấu Hỏi Chấm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8" y="3762668"/>
            <a:ext cx="457200" cy="6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99711" y="3517803"/>
            <a:ext cx="111418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Tại sao không dùng phản ứng này để tạo ra NO (là hợp chất trung gian trong sản xuất nitric acid)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11" y="2968723"/>
            <a:ext cx="180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CC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 oxh</a:t>
            </a:r>
            <a:endParaRPr lang="en-US" sz="3200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4" grpId="0"/>
      <p:bldP spid="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1920" y="1061045"/>
            <a:ext cx="92677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spcBef>
                <a:spcPts val="200"/>
              </a:spcBef>
              <a:spcAft>
                <a:spcPts val="200"/>
              </a:spcAft>
            </a:pPr>
            <a:r>
              <a:rPr lang="vi-VN" sz="2500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500" b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dụng với oxygen</a:t>
            </a:r>
            <a:endParaRPr lang="en-US" sz="2500" dirty="0" smtClean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0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IV. TÍNH CHẤT HOÁ HỌC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867" y="1541928"/>
            <a:ext cx="92213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u="sng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 trình tạo và cung cấp đạm nitrat trong tự nhiên</a:t>
            </a:r>
            <a:endParaRPr lang="en-US" sz="2800" b="1" u="sng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it-IT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</a:t>
            </a:r>
            <a:r>
              <a:rPr lang="it-IT" sz="2800" baseline="-25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NO → NO</a:t>
            </a:r>
            <a:r>
              <a:rPr lang="it-IT" sz="2800" baseline="-25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HNO</a:t>
            </a:r>
            <a:r>
              <a:rPr lang="it-IT" sz="2800" baseline="-25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aseline="30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NO</a:t>
            </a:r>
            <a:r>
              <a:rPr lang="en-US" sz="2800" baseline="-25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aseline="30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en-US" sz="28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6785" y="4189564"/>
            <a:ext cx="339970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2NO + O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2NO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785" y="4945016"/>
            <a:ext cx="461216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O</a:t>
            </a:r>
            <a:r>
              <a:rPr lang="it-IT" sz="2800" baseline="-250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4HNO</a:t>
            </a:r>
            <a:r>
              <a:rPr lang="it-IT" sz="2800" baseline="-250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785" y="5700469"/>
            <a:ext cx="461216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HNO</a:t>
            </a:r>
            <a:r>
              <a:rPr lang="it-IT" sz="2800" baseline="-250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NO</a:t>
            </a:r>
            <a:r>
              <a:rPr lang="en-US" sz="2800" baseline="-250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en-US" sz="280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786681"/>
              </p:ext>
            </p:extLst>
          </p:nvPr>
        </p:nvGraphicFramePr>
        <p:xfrm>
          <a:off x="1866785" y="3237851"/>
          <a:ext cx="3346314" cy="719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1523880" imgH="317160" progId="Equation.DSMT4">
                  <p:embed/>
                </p:oleObj>
              </mc:Choice>
              <mc:Fallback>
                <p:oleObj name="Equation" r:id="rId3" imgW="1523880" imgH="31716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785" y="3237851"/>
                        <a:ext cx="3346314" cy="7194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75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40857" y="2019728"/>
            <a:ext cx="6217920" cy="218051"/>
            <a:chOff x="1730326" y="1927273"/>
            <a:chExt cx="6217920" cy="21805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730326" y="2025748"/>
              <a:ext cx="6217920" cy="140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1170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16106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77133" y="1927273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15797" y="1934308"/>
              <a:ext cx="0" cy="211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50791" y="2261124"/>
            <a:ext cx="351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C000"/>
                </a:solidFill>
              </a:rPr>
              <a:t>0</a:t>
            </a:r>
            <a:endParaRPr lang="en-US" sz="30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8074" y="2219121"/>
            <a:ext cx="607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-3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0732" y="2230744"/>
            <a:ext cx="733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+2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0791" y="1443173"/>
            <a:ext cx="696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C000"/>
                </a:solidFill>
              </a:rPr>
              <a:t>N</a:t>
            </a:r>
            <a:r>
              <a:rPr lang="vi-VN" sz="3000" b="1" baseline="-25000" dirty="0" smtClean="0">
                <a:solidFill>
                  <a:srgbClr val="FFC000"/>
                </a:solidFill>
              </a:rPr>
              <a:t>2</a:t>
            </a:r>
            <a:endParaRPr lang="en-US" sz="3000" b="1" baseline="-25000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1499" y="1405214"/>
            <a:ext cx="880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NH</a:t>
            </a:r>
            <a:r>
              <a:rPr lang="vi-VN" sz="3000" b="1" baseline="-25000" dirty="0" smtClean="0">
                <a:solidFill>
                  <a:schemeClr val="bg1"/>
                </a:solidFill>
              </a:rPr>
              <a:t>3</a:t>
            </a:r>
            <a:endParaRPr lang="en-US" sz="30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0732" y="1427549"/>
            <a:ext cx="880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chemeClr val="bg1"/>
                </a:solidFill>
              </a:rPr>
              <a:t>NO</a:t>
            </a:r>
            <a:endParaRPr lang="en-US" sz="3000" b="1" baseline="-25000" dirty="0">
              <a:solidFill>
                <a:schemeClr val="bg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5400000">
            <a:off x="2457170" y="2317884"/>
            <a:ext cx="414228" cy="1324706"/>
          </a:xfrm>
          <a:prstGeom prst="curved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4126" y="3190989"/>
            <a:ext cx="185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FFFF00"/>
                </a:solidFill>
              </a:rPr>
              <a:t>t</a:t>
            </a:r>
            <a:r>
              <a:rPr lang="vi-VN" sz="2000" b="1" smtClean="0">
                <a:solidFill>
                  <a:srgbClr val="FFFF00"/>
                </a:solidFill>
              </a:rPr>
              <a:t>ính oxi hóa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7250" y="3159806"/>
            <a:ext cx="141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</a:rPr>
              <a:t>t</a:t>
            </a:r>
            <a:r>
              <a:rPr lang="vi-VN" sz="2000" b="1" dirty="0" smtClean="0">
                <a:solidFill>
                  <a:srgbClr val="00B0F0"/>
                </a:solidFill>
              </a:rPr>
              <a:t>ính khử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16200000">
            <a:off x="4340251" y="1800973"/>
            <a:ext cx="564753" cy="2304756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1231728" y="3828204"/>
            <a:ext cx="2338749" cy="222117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Tác dụng với KL, H</a:t>
            </a:r>
            <a:r>
              <a:rPr lang="vi-VN" b="1" baseline="-25000" dirty="0" smtClean="0">
                <a:solidFill>
                  <a:schemeClr val="tx1"/>
                </a:solidFill>
              </a:rPr>
              <a:t>2</a:t>
            </a:r>
            <a:endParaRPr lang="en-US" b="1" baseline="-25000" dirty="0">
              <a:solidFill>
                <a:schemeClr val="tx1"/>
              </a:solidFill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4903099" y="3856215"/>
            <a:ext cx="2596072" cy="217594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Tác dụng với O</a:t>
            </a:r>
            <a:r>
              <a:rPr lang="vi-VN" b="1" baseline="-25000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0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IV. TÍNH CHẤT HOÁ HỌC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 animBg="1"/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V. ỨNG DỤNG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11" name="UNG DUNG CUA NI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74003"/>
            <a:ext cx="10310648" cy="57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V. ỨNG DỤNG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ứng dụng của n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48" y="931410"/>
            <a:ext cx="8991325" cy="539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87177" y="5065536"/>
            <a:ext cx="31906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 khí nitrogen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V. ỨNG DỤNG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08302" y="3834804"/>
            <a:ext cx="3524850" cy="2646947"/>
            <a:chOff x="7068122" y="3516250"/>
            <a:chExt cx="3524850" cy="2646947"/>
          </a:xfrm>
        </p:grpSpPr>
        <p:pic>
          <p:nvPicPr>
            <p:cNvPr id="5" name="Picture 6" descr="Thực phẩm chứa Nitơ lỏng - Ảnh minh họ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8122" y="3516250"/>
              <a:ext cx="3524850" cy="2646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flipH="1">
              <a:off x="8153400" y="5705776"/>
              <a:ext cx="1332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k</a:t>
              </a:r>
              <a:r>
                <a:rPr lang="vi-VN" dirty="0" smtClean="0"/>
                <a:t>em khói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3" y="1108293"/>
            <a:ext cx="3843375" cy="257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13582" t="19374" r="14479" b="27115"/>
          <a:stretch/>
        </p:blipFill>
        <p:spPr>
          <a:xfrm>
            <a:off x="5353952" y="1108293"/>
            <a:ext cx="6179267" cy="2578717"/>
          </a:xfrm>
          <a:prstGeom prst="rect">
            <a:avLst/>
          </a:prstGeom>
        </p:spPr>
      </p:pic>
      <p:pic>
        <p:nvPicPr>
          <p:cNvPr id="9" name="Picture 8" descr="Sưu tầm một số hình ảnh để báo cáo, thuyết trình về ứng dụng của nitro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86" y="3857250"/>
            <a:ext cx="3575406" cy="26245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30291" y="3890683"/>
            <a:ext cx="4106926" cy="2502979"/>
            <a:chOff x="6629400" y="4726678"/>
            <a:chExt cx="2192032" cy="1237299"/>
          </a:xfrm>
        </p:grpSpPr>
        <p:pic>
          <p:nvPicPr>
            <p:cNvPr id="12" name="Picture 4" descr="Khí dùng bảo quản thực phẩ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726678"/>
              <a:ext cx="2192032" cy="1237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890910" y="5053953"/>
              <a:ext cx="1669013" cy="779464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Đông lạnh </a:t>
              </a:r>
              <a:endParaRPr lang="en-US" sz="2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</a:t>
              </a:r>
              <a:r>
                <a:rPr lang="en-US" sz="24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5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V. ỨNG DỤNG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782011011"/>
              </p:ext>
            </p:extLst>
          </p:nvPr>
        </p:nvGraphicFramePr>
        <p:xfrm>
          <a:off x="1659890" y="2129279"/>
          <a:ext cx="8420668" cy="3038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06" y="5221518"/>
            <a:ext cx="2088095" cy="140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837683" y="261720"/>
            <a:ext cx="2354317" cy="1728949"/>
            <a:chOff x="146309" y="585158"/>
            <a:chExt cx="1719286" cy="1719286"/>
          </a:xfrm>
        </p:grpSpPr>
        <p:pic>
          <p:nvPicPr>
            <p:cNvPr id="13" name="Picture 2" descr="Hệ Thống Chữa Cháy Khí Nitơ PNP | Prime Solution Js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09" y="585158"/>
              <a:ext cx="1719286" cy="17192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21474" y="1607159"/>
              <a:ext cx="1527480" cy="3007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 chế cháy nổ</a:t>
              </a:r>
              <a:endPara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Sưu tầm một số hình ảnh để báo cáo, thuyết trình về ứng dụng của nitrog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" y="836242"/>
            <a:ext cx="1857180" cy="1363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513047" y="5180826"/>
            <a:ext cx="2519230" cy="1513490"/>
            <a:chOff x="6629400" y="4726678"/>
            <a:chExt cx="2192032" cy="1237299"/>
          </a:xfrm>
        </p:grpSpPr>
        <p:pic>
          <p:nvPicPr>
            <p:cNvPr id="17" name="Picture 4" descr="Khí dùng bảo quản thực phẩ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726678"/>
              <a:ext cx="2192032" cy="1237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890910" y="5053953"/>
              <a:ext cx="1669013" cy="779464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Đông lạnh </a:t>
              </a:r>
              <a:endParaRPr lang="en-US" sz="2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</a:t>
              </a:r>
              <a:r>
                <a:rPr lang="en-US" sz="24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smtClean="0">
                <a:solidFill>
                  <a:schemeClr val="tx1"/>
                </a:solidFill>
              </a:rPr>
              <a:t>V. ỨNG DỤNG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9217" name="Picture 10" descr="Điểm Thẩm Vấn Dấu Hỏi Chấm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1316037"/>
            <a:ext cx="551792" cy="88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76679" y="849529"/>
            <a:ext cx="10994755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Tại </a:t>
            </a: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 nitrogen lỏng được dùng để bảo quản mẫu vật phẩm trong </a:t>
            </a: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 </a:t>
            </a: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học?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Tại sao dùng khí nitrogen để làm căng vỏ bao bì thực phẩm mà không dùng không khí?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103126"/>
            <a:ext cx="1207638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Nitrogen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hoá lỏng ở nhiệt độ thấp, -196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2800" b="0" i="0" u="none" strike="noStrike" cap="none" normalizeH="0" baseline="3000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smtClean="0">
                <a:solidFill>
                  <a:schemeClr val="bg1"/>
                </a:solidFill>
                <a:ea typeface="Cambria Math" panose="02040503050406030204" pitchFamily="18" charset="0"/>
              </a:rPr>
              <a:t>→ N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itrogen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lỏng được dùng để bảo quản mẫu vật phẩm trong y học.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b) Vì tính chất kém hoạt động hoá học (tính trơ) nên nitrogen không oxi hoá các chất khác ở nhiệt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độ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thường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khí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nitrogen được dùng để làm căng vỏ bao bì thực phẩm mà không phải là không khí.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4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/>
        </p:nvSpPr>
        <p:spPr>
          <a:xfrm>
            <a:off x="-4443479" y="-225964"/>
            <a:ext cx="7720411" cy="7720411"/>
          </a:xfrm>
          <a:prstGeom prst="blockArc">
            <a:avLst>
              <a:gd name="adj1" fmla="val 18900000"/>
              <a:gd name="adj2" fmla="val 2700000"/>
              <a:gd name="adj3" fmla="val 28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4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2581956" y="1124487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kern="1200" smtClean="0">
                <a:solidFill>
                  <a:schemeClr val="tx1"/>
                </a:solidFill>
              </a:rPr>
              <a:t>TRẠNG THÁI TỰ NHIÊN</a:t>
            </a:r>
            <a:endParaRPr lang="en-US" sz="3000" kern="1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63" y="1034828"/>
            <a:ext cx="896586" cy="896586"/>
          </a:xfrm>
          <a:prstGeom prst="ellips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095930" y="2200046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smtClean="0">
                <a:solidFill>
                  <a:schemeClr val="tx1"/>
                </a:solidFill>
              </a:rPr>
              <a:t>CẤU TẠO </a:t>
            </a:r>
            <a:r>
              <a:rPr lang="vi-VN" sz="3000" kern="1200" smtClean="0">
                <a:solidFill>
                  <a:schemeClr val="tx1"/>
                </a:solidFill>
              </a:rPr>
              <a:t>NGUYÊN TỬ</a:t>
            </a:r>
            <a:r>
              <a:rPr lang="en-US" sz="3000" kern="1200" smtClean="0">
                <a:solidFill>
                  <a:schemeClr val="tx1"/>
                </a:solidFill>
              </a:rPr>
              <a:t> VÀ PHÂN TỬ</a:t>
            </a:r>
            <a:endParaRPr lang="en-US" sz="3000" kern="1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647637" y="2110388"/>
            <a:ext cx="896586" cy="896586"/>
          </a:xfrm>
          <a:prstGeom prst="ellipse">
            <a:avLst/>
          </a:prstGeom>
        </p:spPr>
        <p:style>
          <a:lnRef idx="2">
            <a:schemeClr val="accent4">
              <a:hueOff val="2598923"/>
              <a:satOff val="-11992"/>
              <a:lumOff val="44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3253679" y="3275606"/>
            <a:ext cx="6621521" cy="717269"/>
          </a:xfrm>
          <a:custGeom>
            <a:avLst/>
            <a:gdLst>
              <a:gd name="connsiteX0" fmla="*/ 0 w 6621521"/>
              <a:gd name="connsiteY0" fmla="*/ 0 h 717269"/>
              <a:gd name="connsiteX1" fmla="*/ 6621521 w 6621521"/>
              <a:gd name="connsiteY1" fmla="*/ 0 h 717269"/>
              <a:gd name="connsiteX2" fmla="*/ 6621521 w 6621521"/>
              <a:gd name="connsiteY2" fmla="*/ 717269 h 717269"/>
              <a:gd name="connsiteX3" fmla="*/ 0 w 6621521"/>
              <a:gd name="connsiteY3" fmla="*/ 717269 h 717269"/>
              <a:gd name="connsiteX4" fmla="*/ 0 w 6621521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1521" h="717269">
                <a:moveTo>
                  <a:pt x="0" y="0"/>
                </a:moveTo>
                <a:lnTo>
                  <a:pt x="6621521" y="0"/>
                </a:lnTo>
                <a:lnTo>
                  <a:pt x="6621521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kern="1200" smtClean="0">
                <a:solidFill>
                  <a:schemeClr val="tx1"/>
                </a:solidFill>
              </a:rPr>
              <a:t>TÍNH CHẤT VẬT LÍ</a:t>
            </a:r>
            <a:endParaRPr lang="en-US" sz="3000" kern="12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05386" y="3185947"/>
            <a:ext cx="896586" cy="896586"/>
          </a:xfrm>
          <a:prstGeom prst="ellipse">
            <a:avLst/>
          </a:prstGeom>
        </p:spPr>
        <p:style>
          <a:lnRef idx="2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095930" y="4351166"/>
            <a:ext cx="6779270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smtClean="0">
                <a:solidFill>
                  <a:schemeClr val="tx1"/>
                </a:solidFill>
              </a:rPr>
              <a:t>TÍNH CHẤT HOÁ HỌC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47637" y="4261507"/>
            <a:ext cx="896586" cy="896586"/>
          </a:xfrm>
          <a:prstGeom prst="ellipse">
            <a:avLst/>
          </a:prstGeom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581956" y="5426725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smtClean="0">
                <a:solidFill>
                  <a:schemeClr val="tx1"/>
                </a:solidFill>
              </a:rPr>
              <a:t>ỨNG DỤNG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33663" y="5337066"/>
            <a:ext cx="896586" cy="896586"/>
          </a:xfrm>
          <a:prstGeom prst="ellipse">
            <a:avLst/>
          </a:prstGeom>
        </p:spPr>
        <p:style>
          <a:lnRef idx="2">
            <a:schemeClr val="accent4">
              <a:hueOff val="10395692"/>
              <a:satOff val="-47968"/>
              <a:lumOff val="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/>
          <p:cNvSpPr txBox="1"/>
          <p:nvPr/>
        </p:nvSpPr>
        <p:spPr>
          <a:xfrm>
            <a:off x="2391229" y="1209260"/>
            <a:ext cx="48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+mj-lt"/>
              </a:rPr>
              <a:t>I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2857" y="2290575"/>
            <a:ext cx="495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70C0"/>
                </a:solidFill>
                <a:latin typeface="+mj-lt"/>
              </a:rPr>
              <a:t>II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4457" y="3371890"/>
            <a:ext cx="669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70C0"/>
                </a:solidFill>
                <a:latin typeface="+mj-lt"/>
              </a:rPr>
              <a:t>III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0287" y="4453205"/>
            <a:ext cx="624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70C0"/>
                </a:solidFill>
                <a:latin typeface="+mj-lt"/>
              </a:rPr>
              <a:t>IV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1229" y="5527262"/>
            <a:ext cx="48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70C0"/>
                </a:solidFill>
                <a:latin typeface="+mj-lt"/>
              </a:rPr>
              <a:t>V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19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7"/>
    </mc:Choice>
    <mc:Fallback xmlns="">
      <p:transition spd="slow" advTm="2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79" y="1511727"/>
            <a:ext cx="10515600" cy="435133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vi-VN" b="1" dirty="0">
                <a:solidFill>
                  <a:schemeClr val="bg1"/>
                </a:solidFill>
              </a:rPr>
              <a:t>Câu 1:</a:t>
            </a:r>
            <a:r>
              <a:rPr lang="vi-VN" dirty="0">
                <a:solidFill>
                  <a:schemeClr val="bg1"/>
                </a:solidFill>
              </a:rPr>
              <a:t> Cấu hình electron nguyên tử </a:t>
            </a:r>
            <a:r>
              <a:rPr lang="vi-VN">
                <a:solidFill>
                  <a:schemeClr val="bg1"/>
                </a:solidFill>
              </a:rPr>
              <a:t>của </a:t>
            </a:r>
            <a:r>
              <a:rPr lang="vi-VN" smtClean="0">
                <a:solidFill>
                  <a:schemeClr val="bg1"/>
                </a:solidFill>
              </a:rPr>
              <a:t>nitrogen </a:t>
            </a:r>
            <a:r>
              <a:rPr lang="vi-VN" dirty="0">
                <a:solidFill>
                  <a:schemeClr val="bg1"/>
                </a:solidFill>
              </a:rPr>
              <a:t>là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vi-VN" dirty="0">
                <a:solidFill>
                  <a:schemeClr val="bg1"/>
                </a:solidFill>
              </a:rPr>
              <a:t>A. 1s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2p</a:t>
            </a:r>
            <a:r>
              <a:rPr lang="vi-VN" baseline="30000" dirty="0">
                <a:solidFill>
                  <a:schemeClr val="bg1"/>
                </a:solidFill>
              </a:rPr>
              <a:t>1</a:t>
            </a:r>
            <a:r>
              <a:rPr lang="vi-VN" dirty="0">
                <a:solidFill>
                  <a:schemeClr val="bg1"/>
                </a:solidFill>
              </a:rPr>
              <a:t>.   </a:t>
            </a:r>
            <a:r>
              <a:rPr lang="vi-VN" dirty="0" smtClean="0">
                <a:solidFill>
                  <a:schemeClr val="bg1"/>
                </a:solidFill>
              </a:rPr>
              <a:t>				B</a:t>
            </a:r>
            <a:r>
              <a:rPr lang="vi-VN" dirty="0">
                <a:solidFill>
                  <a:schemeClr val="bg1"/>
                </a:solidFill>
              </a:rPr>
              <a:t>. 1s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2p</a:t>
            </a:r>
            <a:r>
              <a:rPr lang="vi-VN" baseline="30000" dirty="0">
                <a:solidFill>
                  <a:schemeClr val="bg1"/>
                </a:solidFill>
              </a:rPr>
              <a:t>5</a:t>
            </a:r>
            <a:r>
              <a:rPr lang="vi-VN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vi-VN" dirty="0">
                <a:solidFill>
                  <a:schemeClr val="bg1"/>
                </a:solidFill>
              </a:rPr>
              <a:t>C. 1s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2p</a:t>
            </a:r>
            <a:r>
              <a:rPr lang="vi-VN" baseline="30000" dirty="0">
                <a:solidFill>
                  <a:schemeClr val="bg1"/>
                </a:solidFill>
              </a:rPr>
              <a:t>6</a:t>
            </a:r>
            <a:r>
              <a:rPr lang="vi-VN" dirty="0">
                <a:solidFill>
                  <a:schemeClr val="bg1"/>
                </a:solidFill>
              </a:rPr>
              <a:t>3s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3p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.   </a:t>
            </a:r>
            <a:r>
              <a:rPr lang="vi-VN" dirty="0" smtClean="0">
                <a:solidFill>
                  <a:schemeClr val="bg1"/>
                </a:solidFill>
              </a:rPr>
              <a:t>  			D</a:t>
            </a:r>
            <a:r>
              <a:rPr lang="vi-VN" dirty="0">
                <a:solidFill>
                  <a:schemeClr val="bg1"/>
                </a:solidFill>
              </a:rPr>
              <a:t>. 1s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2s</a:t>
            </a:r>
            <a:r>
              <a:rPr lang="vi-VN" baseline="30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2p</a:t>
            </a:r>
            <a:r>
              <a:rPr lang="vi-VN" baseline="30000" dirty="0">
                <a:solidFill>
                  <a:schemeClr val="bg1"/>
                </a:solidFill>
              </a:rPr>
              <a:t>3</a:t>
            </a:r>
            <a:r>
              <a:rPr lang="vi-VN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vi-VN" dirty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12949" y="2816940"/>
            <a:ext cx="545691" cy="545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0779" y="530941"/>
            <a:ext cx="10515600" cy="873457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CỦNG CỐ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79" y="530941"/>
            <a:ext cx="10515600" cy="873457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CỦNG CỐ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79" y="1511727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vi-VN" b="1" smtClean="0">
                <a:solidFill>
                  <a:schemeClr val="bg1"/>
                </a:solidFill>
              </a:rPr>
              <a:t>Câu </a:t>
            </a:r>
            <a:r>
              <a:rPr lang="vi-VN" b="1" dirty="0">
                <a:solidFill>
                  <a:schemeClr val="bg1"/>
                </a:solidFill>
              </a:rPr>
              <a:t>2:</a:t>
            </a:r>
            <a:r>
              <a:rPr lang="vi-VN" dirty="0">
                <a:solidFill>
                  <a:schemeClr val="bg1"/>
                </a:solidFill>
              </a:rPr>
              <a:t> Khi có tia lửa điện hoặc ở nhiệt độ cao</a:t>
            </a:r>
            <a:r>
              <a:rPr lang="vi-VN">
                <a:solidFill>
                  <a:schemeClr val="bg1"/>
                </a:solidFill>
              </a:rPr>
              <a:t>, </a:t>
            </a:r>
            <a:r>
              <a:rPr lang="vi-VN" smtClean="0">
                <a:solidFill>
                  <a:schemeClr val="bg1"/>
                </a:solidFill>
              </a:rPr>
              <a:t>nitrogen </a:t>
            </a:r>
            <a:r>
              <a:rPr lang="vi-VN" dirty="0">
                <a:solidFill>
                  <a:schemeClr val="bg1"/>
                </a:solidFill>
              </a:rPr>
              <a:t>tác dụng trực tiếp </a:t>
            </a:r>
            <a:r>
              <a:rPr lang="vi-VN">
                <a:solidFill>
                  <a:schemeClr val="bg1"/>
                </a:solidFill>
              </a:rPr>
              <a:t>với </a:t>
            </a:r>
            <a:r>
              <a:rPr lang="vi-VN" smtClean="0">
                <a:solidFill>
                  <a:schemeClr val="bg1"/>
                </a:solidFill>
              </a:rPr>
              <a:t>oxygen </a:t>
            </a:r>
            <a:r>
              <a:rPr lang="vi-VN" dirty="0">
                <a:solidFill>
                  <a:schemeClr val="bg1"/>
                </a:solidFill>
              </a:rPr>
              <a:t>tạo ra hợp chất X. Công thức của X là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dirty="0">
                <a:solidFill>
                  <a:schemeClr val="bg1"/>
                </a:solidFill>
              </a:rPr>
              <a:t>A. N</a:t>
            </a:r>
            <a:r>
              <a:rPr lang="vi-VN" baseline="-25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O.   </a:t>
            </a:r>
            <a:r>
              <a:rPr lang="vi-VN" dirty="0" smtClean="0">
                <a:solidFill>
                  <a:schemeClr val="bg1"/>
                </a:solidFill>
              </a:rPr>
              <a:t>		B</a:t>
            </a:r>
            <a:r>
              <a:rPr lang="vi-VN" dirty="0">
                <a:solidFill>
                  <a:schemeClr val="bg1"/>
                </a:solidFill>
              </a:rPr>
              <a:t>. NO</a:t>
            </a:r>
            <a:r>
              <a:rPr lang="vi-VN" baseline="-25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.   </a:t>
            </a:r>
            <a:r>
              <a:rPr lang="vi-VN" dirty="0" smtClean="0">
                <a:solidFill>
                  <a:schemeClr val="bg1"/>
                </a:solidFill>
              </a:rPr>
              <a:t>		C</a:t>
            </a:r>
            <a:r>
              <a:rPr lang="vi-VN" dirty="0">
                <a:solidFill>
                  <a:schemeClr val="bg1"/>
                </a:solidFill>
              </a:rPr>
              <a:t>. NO.    </a:t>
            </a:r>
            <a:r>
              <a:rPr lang="vi-VN" dirty="0" smtClean="0">
                <a:solidFill>
                  <a:schemeClr val="bg1"/>
                </a:solidFill>
              </a:rPr>
              <a:t>		D</a:t>
            </a:r>
            <a:r>
              <a:rPr lang="vi-VN" dirty="0">
                <a:solidFill>
                  <a:schemeClr val="bg1"/>
                </a:solidFill>
              </a:rPr>
              <a:t>. N</a:t>
            </a:r>
            <a:r>
              <a:rPr lang="vi-VN" baseline="-25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O</a:t>
            </a:r>
            <a:r>
              <a:rPr lang="vi-VN" baseline="-25000" dirty="0">
                <a:solidFill>
                  <a:schemeClr val="bg1"/>
                </a:solidFill>
              </a:rPr>
              <a:t>5</a:t>
            </a:r>
            <a:r>
              <a:rPr lang="vi-VN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68704" y="3082710"/>
            <a:ext cx="545691" cy="545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658" y="16779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vi-VN" b="1" dirty="0">
                <a:solidFill>
                  <a:schemeClr val="bg1"/>
                </a:solidFill>
              </a:rPr>
              <a:t>Câu 3:</a:t>
            </a:r>
            <a:r>
              <a:rPr lang="vi-VN">
                <a:solidFill>
                  <a:schemeClr val="bg1"/>
                </a:solidFill>
              </a:rPr>
              <a:t> </a:t>
            </a:r>
            <a:r>
              <a:rPr lang="vi-VN" smtClean="0">
                <a:solidFill>
                  <a:schemeClr val="bg1"/>
                </a:solidFill>
              </a:rPr>
              <a:t>nitrogen </a:t>
            </a:r>
            <a:r>
              <a:rPr lang="vi-VN" dirty="0">
                <a:solidFill>
                  <a:schemeClr val="bg1"/>
                </a:solidFill>
              </a:rPr>
              <a:t>thể hiện tính khử trong phản ứng với chất nào sau đây ?</a:t>
            </a:r>
          </a:p>
          <a:p>
            <a:pPr marL="514350" indent="-514350">
              <a:buAutoNum type="alphaUcPeriod"/>
            </a:pPr>
            <a:r>
              <a:rPr lang="vi-VN" dirty="0" smtClean="0">
                <a:solidFill>
                  <a:schemeClr val="bg1"/>
                </a:solidFill>
              </a:rPr>
              <a:t>H</a:t>
            </a:r>
            <a:r>
              <a:rPr lang="vi-VN" baseline="-25000" dirty="0" smtClean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.    </a:t>
            </a:r>
            <a:r>
              <a:rPr lang="vi-VN" dirty="0" smtClean="0">
                <a:solidFill>
                  <a:schemeClr val="bg1"/>
                </a:solidFill>
              </a:rPr>
              <a:t>		B</a:t>
            </a:r>
            <a:r>
              <a:rPr lang="vi-VN" dirty="0">
                <a:solidFill>
                  <a:schemeClr val="bg1"/>
                </a:solidFill>
              </a:rPr>
              <a:t>. O</a:t>
            </a:r>
            <a:r>
              <a:rPr lang="vi-VN" baseline="-25000" dirty="0">
                <a:solidFill>
                  <a:schemeClr val="bg1"/>
                </a:solidFill>
              </a:rPr>
              <a:t>2</a:t>
            </a:r>
            <a:r>
              <a:rPr lang="vi-VN" dirty="0">
                <a:solidFill>
                  <a:schemeClr val="bg1"/>
                </a:solidFill>
              </a:rPr>
              <a:t>.    </a:t>
            </a:r>
            <a:r>
              <a:rPr lang="vi-VN" dirty="0" smtClean="0">
                <a:solidFill>
                  <a:schemeClr val="bg1"/>
                </a:solidFill>
              </a:rPr>
              <a:t>		C</a:t>
            </a:r>
            <a:r>
              <a:rPr lang="vi-VN" dirty="0">
                <a:solidFill>
                  <a:schemeClr val="bg1"/>
                </a:solidFill>
              </a:rPr>
              <a:t>. Mg.    </a:t>
            </a:r>
            <a:r>
              <a:rPr lang="vi-VN" dirty="0" smtClean="0">
                <a:solidFill>
                  <a:schemeClr val="bg1"/>
                </a:solidFill>
              </a:rPr>
              <a:t>		D</a:t>
            </a:r>
            <a:r>
              <a:rPr lang="vi-VN" dirty="0">
                <a:solidFill>
                  <a:schemeClr val="bg1"/>
                </a:solidFill>
              </a:rPr>
              <a:t>. Al</a:t>
            </a:r>
            <a:r>
              <a:rPr lang="vi-VN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lphaUcPeriod"/>
            </a:pPr>
            <a:endParaRPr lang="vi-VN" dirty="0">
              <a:solidFill>
                <a:schemeClr val="bg1"/>
              </a:solidFill>
            </a:endParaRPr>
          </a:p>
          <a:p>
            <a:pPr marL="514350" indent="-514350">
              <a:buAutoNum type="alphaUcPeriod"/>
            </a:pPr>
            <a:endParaRPr lang="vi-VN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vi-V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487736" y="3455380"/>
            <a:ext cx="545691" cy="545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0779" y="530941"/>
            <a:ext cx="10515600" cy="873457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CỦNG CỐ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199" y="1159680"/>
            <a:ext cx="10236751" cy="478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Câu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4: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Ở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nhiệt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độ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thường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b="0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khí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nitrogen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khá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trơ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về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mặt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hóa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học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Nguyên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nhân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do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trong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tử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</a:t>
            </a:r>
            <a:r>
              <a:rPr kumimoji="0" lang="en-US" altLang="en-US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2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liên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kết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rất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bền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trong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phân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tử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</a:t>
            </a:r>
            <a:r>
              <a:rPr kumimoji="0" lang="en-US" altLang="en-US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2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nguyên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tử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nitrogen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còn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1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cặp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electron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chưa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tham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liên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kết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nguyên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tử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nitrogen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độ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âm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điện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k</a:t>
            </a:r>
            <a:r>
              <a:rPr lang="vi-VN" altLang="en-US" dirty="0" smtClean="0">
                <a:solidFill>
                  <a:schemeClr val="bg1"/>
                </a:solidFill>
                <a:cs typeface="Arial" panose="020B0604020202020204" pitchFamily="34" charset="0"/>
              </a:rPr>
              <a:t>ém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hơn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oxygen.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D.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nguyên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tử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nitrogen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bán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kính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nhỏ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729788" y="2639960"/>
            <a:ext cx="545691" cy="545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0779" y="530941"/>
            <a:ext cx="10515600" cy="873457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CỦNG CỐ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227487"/>
            <a:ext cx="995790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b="1">
                <a:solidFill>
                  <a:schemeClr val="bg1"/>
                </a:solidFill>
              </a:rPr>
              <a:t>Câu 5:</a:t>
            </a:r>
            <a:r>
              <a:rPr lang="en-US">
                <a:solidFill>
                  <a:schemeClr val="bg1"/>
                </a:solidFill>
              </a:rPr>
              <a:t> Ứng dụng nào sau đây </a:t>
            </a:r>
            <a:r>
              <a:rPr lang="en-US" b="1">
                <a:solidFill>
                  <a:schemeClr val="bg1"/>
                </a:solidFill>
              </a:rPr>
              <a:t>không </a:t>
            </a:r>
            <a:r>
              <a:rPr lang="en-US">
                <a:solidFill>
                  <a:schemeClr val="bg1"/>
                </a:solidFill>
              </a:rPr>
              <a:t>phải của nitrogen 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A. Làm môi trường trơ trong một số ngành công nghiệp.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B. Bảo quản máu và các mẫu vật sinh học.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C. Tổng hợp ammonia.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D. Sản xuất phân lân.</a:t>
            </a:r>
          </a:p>
        </p:txBody>
      </p:sp>
      <p:sp>
        <p:nvSpPr>
          <p:cNvPr id="6" name="Oval 5"/>
          <p:cNvSpPr/>
          <p:nvPr/>
        </p:nvSpPr>
        <p:spPr>
          <a:xfrm>
            <a:off x="793956" y="4946432"/>
            <a:ext cx="545691" cy="545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0779" y="530941"/>
            <a:ext cx="10515600" cy="873457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CỦNG CỐ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9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7293244" cy="717269"/>
          </a:xfrm>
          <a:custGeom>
            <a:avLst/>
            <a:gdLst>
              <a:gd name="connsiteX0" fmla="*/ 0 w 7293244"/>
              <a:gd name="connsiteY0" fmla="*/ 0 h 717269"/>
              <a:gd name="connsiteX1" fmla="*/ 7293244 w 7293244"/>
              <a:gd name="connsiteY1" fmla="*/ 0 h 717269"/>
              <a:gd name="connsiteX2" fmla="*/ 7293244 w 7293244"/>
              <a:gd name="connsiteY2" fmla="*/ 717269 h 717269"/>
              <a:gd name="connsiteX3" fmla="*/ 0 w 7293244"/>
              <a:gd name="connsiteY3" fmla="*/ 717269 h 717269"/>
              <a:gd name="connsiteX4" fmla="*/ 0 w 7293244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3244" h="717269">
                <a:moveTo>
                  <a:pt x="0" y="0"/>
                </a:moveTo>
                <a:lnTo>
                  <a:pt x="7293244" y="0"/>
                </a:lnTo>
                <a:lnTo>
                  <a:pt x="7293244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kern="1200" smtClean="0">
                <a:solidFill>
                  <a:schemeClr val="tx1"/>
                </a:solidFill>
              </a:rPr>
              <a:t>I. TRẠNG THÁI TỰ NHIÊN</a:t>
            </a:r>
            <a:endParaRPr lang="en-US" sz="3000" b="1" kern="1200" dirty="0">
              <a:solidFill>
                <a:schemeClr val="tx1"/>
              </a:solidFill>
            </a:endParaRPr>
          </a:p>
        </p:txBody>
      </p:sp>
      <p:pic>
        <p:nvPicPr>
          <p:cNvPr id="5124" name="Picture 4" descr="Bạn cần bổ sung bao nhiêu protein trong một ngày? - Play Nutri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0" y="4845782"/>
            <a:ext cx="3014558" cy="20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54539" y="4845783"/>
            <a:ext cx="3579377" cy="2012217"/>
            <a:chOff x="547534" y="3272210"/>
            <a:chExt cx="4481666" cy="2663310"/>
          </a:xfrm>
        </p:grpSpPr>
        <p:pic>
          <p:nvPicPr>
            <p:cNvPr id="5122" name="Picture 2" descr="Sodium nitrate - Wikiped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62" y="3272210"/>
              <a:ext cx="4304338" cy="2663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47534" y="4748871"/>
              <a:ext cx="23294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</a:t>
              </a:r>
              <a:r>
                <a:rPr lang="en-US" baseline="-25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rgbClr val="002060"/>
                </a:solidFill>
              </a:endParaRPr>
            </a:p>
            <a:p>
              <a:pPr algn="ctr"/>
              <a:r>
                <a:rPr lang="vi-VN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sodium nitrate</a:t>
              </a:r>
              <a:r>
                <a:rPr lang="vi-VN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78950" y="756842"/>
            <a:ext cx="11781037" cy="4086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Trong 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khí quyển Trái Đất, nitrogen là nguyên tố phổ biến nhất, chiếm 75,5% khối lượng (hoặc 78,1% thể tích) và tập trung chủ yếu ở tầng đối lưu.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Trong 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vỏ Trái Đất, nguyên tố nitrogen tồn tại tập trung ở một số mỏ khoáng dưới </a:t>
            </a: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  sodium 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nitrate (thường goi là diêm tiêu Chile).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Nguyên 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 nitrogen có trong tất cả cơ thể động vật và thực vật, là thành phần cấu tạo nên nucleic acid, protein,... Trong cơ thể người, nitrogen chiếm khoảng 3% khối lượng, đứng thứ tư sau oxygen, carbon và hydrogen.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Nguyên 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 nitrogen tồn tại trong tự nhiên với hai đồng vị bền là </a:t>
            </a:r>
            <a:r>
              <a:rPr lang="en-US" sz="2500" baseline="300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(99,63%) và </a:t>
            </a:r>
            <a:r>
              <a:rPr lang="en-US" sz="2500" baseline="300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25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(0,37</a:t>
            </a:r>
            <a:r>
              <a:rPr lang="en-US" sz="250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%).</a:t>
            </a:r>
            <a:endParaRPr lang="en-US" sz="25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30" y="1692327"/>
            <a:ext cx="10515600" cy="1405714"/>
          </a:xfrm>
        </p:spPr>
        <p:txBody>
          <a:bodyPr>
            <a:noAutofit/>
          </a:bodyPr>
          <a:lstStyle/>
          <a:p>
            <a:pPr>
              <a:buFont typeface="Times New Roman" panose="02020603050405020304" pitchFamily="18" charset="0"/>
              <a:buChar char="‐"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nguyên </a:t>
            </a:r>
            <a:r>
              <a:rPr lang="vi-VN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8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aseline="-25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2s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2p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buNone/>
            </a:pP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Vị trí của N: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0" y="6490"/>
            <a:ext cx="8314006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smtClean="0">
                <a:solidFill>
                  <a:schemeClr val="tx1"/>
                </a:solidFill>
              </a:rPr>
              <a:t>II. CẤU </a:t>
            </a:r>
            <a:r>
              <a:rPr lang="en-US" sz="3000" b="1">
                <a:solidFill>
                  <a:schemeClr val="tx1"/>
                </a:solidFill>
              </a:rPr>
              <a:t>TẠO </a:t>
            </a:r>
            <a:r>
              <a:rPr lang="vi-VN" sz="3000" b="1">
                <a:solidFill>
                  <a:schemeClr val="tx1"/>
                </a:solidFill>
              </a:rPr>
              <a:t>NGUYÊN TỬ</a:t>
            </a:r>
            <a:r>
              <a:rPr lang="en-US" sz="3000" b="1">
                <a:solidFill>
                  <a:schemeClr val="tx1"/>
                </a:solidFill>
              </a:rPr>
              <a:t> VÀ PHÂN TỬ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Nito lỏng có độc không? Nito có cháy không , có gây nguy hiểm khô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96" y="0"/>
            <a:ext cx="2846304" cy="28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1802" y="3565562"/>
            <a:ext cx="5820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159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3200" b="1" smtClean="0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* Các </a:t>
            </a:r>
            <a:r>
              <a:rPr lang="en-US" sz="3200" b="1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số </a:t>
            </a:r>
            <a:r>
              <a:rPr lang="en-US" sz="3200" b="1" smtClean="0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oxygen </a:t>
            </a:r>
            <a:r>
              <a:rPr lang="en-US" sz="3200" b="1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hóa thường gặp:</a:t>
            </a:r>
            <a:endParaRPr lang="en-US" sz="3200" b="1">
              <a:solidFill>
                <a:schemeClr val="bg1">
                  <a:lumMod val="9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90" y="4512101"/>
            <a:ext cx="9189119" cy="115085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228582" y="5087527"/>
            <a:ext cx="4529567" cy="385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667884" y="5048169"/>
            <a:ext cx="3148405" cy="46393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8130" y="5695078"/>
            <a:ext cx="29938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R="2159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3200" b="1" smtClean="0">
                <a:solidFill>
                  <a:srgbClr val="0070C0"/>
                </a:solidFill>
                <a:ea typeface="Times New Roman" panose="02020603050405020304" pitchFamily="18" charset="0"/>
              </a:rPr>
              <a:t>Tính oxi hóa</a:t>
            </a:r>
            <a:endParaRPr lang="en-US" sz="3200" b="1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8169" y="5695078"/>
            <a:ext cx="198469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R="2159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en-US" sz="3200" b="1" smtClean="0">
                <a:solidFill>
                  <a:srgbClr val="0070C0"/>
                </a:solidFill>
                <a:ea typeface="Times New Roman" panose="02020603050405020304" pitchFamily="18" charset="0"/>
              </a:rPr>
              <a:t>Tính khử</a:t>
            </a:r>
            <a:endParaRPr lang="en-US" sz="3200" b="1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993" y="574028"/>
            <a:ext cx="4495141" cy="730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nguyên tử</a:t>
            </a:r>
            <a:endParaRPr lang="en-US" sz="240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02805" y="3068437"/>
            <a:ext cx="318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0               +2</a:t>
            </a:r>
            <a:endParaRPr lang="en-US" sz="240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3" y="1658201"/>
            <a:ext cx="704653" cy="6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 rot="10800000" flipV="1">
            <a:off x="1282888" y="1758447"/>
            <a:ext cx="93623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Viết 1 quá trình oxi hóa và 1 quá trình khử minh họa?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6490"/>
            <a:ext cx="8314006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smtClean="0">
                <a:solidFill>
                  <a:schemeClr val="tx1"/>
                </a:solidFill>
              </a:rPr>
              <a:t>II. CẤU </a:t>
            </a:r>
            <a:r>
              <a:rPr lang="en-US" sz="3000" b="1">
                <a:solidFill>
                  <a:schemeClr val="tx1"/>
                </a:solidFill>
              </a:rPr>
              <a:t>TẠO </a:t>
            </a:r>
            <a:r>
              <a:rPr lang="vi-VN" sz="3000" b="1">
                <a:solidFill>
                  <a:schemeClr val="tx1"/>
                </a:solidFill>
              </a:rPr>
              <a:t>NGUYÊN TỬ</a:t>
            </a:r>
            <a:r>
              <a:rPr lang="en-US" sz="3000" b="1">
                <a:solidFill>
                  <a:schemeClr val="tx1"/>
                </a:solidFill>
              </a:rPr>
              <a:t> VÀ PHÂN TỬ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93" y="574028"/>
            <a:ext cx="4495141" cy="730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nguyên tử</a:t>
            </a:r>
            <a:endParaRPr lang="en-US" sz="240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5507" y="3299270"/>
            <a:ext cx="3187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smtClean="0">
                <a:solidFill>
                  <a:srgbClr val="FFC000"/>
                </a:solidFill>
              </a:rPr>
              <a:t>N</a:t>
            </a:r>
            <a:r>
              <a:rPr lang="vi-VN" sz="3000" b="1" baseline="-25000" smtClean="0">
                <a:solidFill>
                  <a:srgbClr val="FFC000"/>
                </a:solidFill>
              </a:rPr>
              <a:t>2</a:t>
            </a:r>
            <a:r>
              <a:rPr lang="en-US" sz="3000" b="1" baseline="-25000" smtClean="0">
                <a:solidFill>
                  <a:srgbClr val="FFC000"/>
                </a:solidFill>
              </a:rPr>
              <a:t>    </a:t>
            </a:r>
            <a:r>
              <a:rPr lang="en-US" sz="3000" b="1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 2N + 2.2e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0103" y="4347650"/>
            <a:ext cx="318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0                             </a:t>
            </a:r>
            <a:r>
              <a:rPr lang="en-US" sz="240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−3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2805" y="4578483"/>
            <a:ext cx="3187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smtClean="0">
                <a:solidFill>
                  <a:srgbClr val="FFC000"/>
                </a:solidFill>
              </a:rPr>
              <a:t>N</a:t>
            </a:r>
            <a:r>
              <a:rPr lang="vi-VN" sz="3000" b="1" baseline="-25000" smtClean="0">
                <a:solidFill>
                  <a:srgbClr val="FFC000"/>
                </a:solidFill>
              </a:rPr>
              <a:t>2</a:t>
            </a:r>
            <a:r>
              <a:rPr lang="en-US" sz="3000" b="1" baseline="-25000" smtClean="0">
                <a:solidFill>
                  <a:srgbClr val="FFC000"/>
                </a:solidFill>
              </a:rPr>
              <a:t>    </a:t>
            </a:r>
            <a:r>
              <a:rPr lang="en-US" sz="3000" b="1" smtClean="0">
                <a:solidFill>
                  <a:srgbClr val="FFC000"/>
                </a:solidFill>
              </a:rPr>
              <a:t>+ 2.3e </a:t>
            </a:r>
            <a:r>
              <a:rPr lang="en-US" sz="3000" b="1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 2N </a:t>
            </a:r>
          </a:p>
        </p:txBody>
      </p:sp>
    </p:spTree>
    <p:extLst>
      <p:ext uri="{BB962C8B-B14F-4D97-AF65-F5344CB8AC3E}">
        <p14:creationId xmlns:p14="http://schemas.microsoft.com/office/powerpoint/2010/main" val="82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9822" y="2735367"/>
            <a:ext cx="11004331" cy="31780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3" y="1658201"/>
            <a:ext cx="704653" cy="6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 rot="10800000" flipV="1">
            <a:off x="1282888" y="1573781"/>
            <a:ext cx="93623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+mn-lt"/>
              </a:rPr>
              <a:t>Sắp xếp các hợp chất sau vào vị trí trong trục biểu diễn số oxi hóa: NO, NO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, N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O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smtClean="0">
                <a:solidFill>
                  <a:schemeClr val="bg1"/>
                </a:solidFill>
                <a:latin typeface="+mn-lt"/>
              </a:rPr>
              <a:t>NH</a:t>
            </a:r>
            <a:r>
              <a:rPr lang="en-US" sz="2800" baseline="-2500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2800" smtClean="0">
                <a:solidFill>
                  <a:schemeClr val="bg1"/>
                </a:solidFill>
                <a:latin typeface="+mn-lt"/>
              </a:rPr>
              <a:t>, HNO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280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HNO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3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, NH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4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Cl, KNO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2800">
                <a:solidFill>
                  <a:schemeClr val="bg1"/>
                </a:solidFill>
                <a:latin typeface="+mn-lt"/>
              </a:rPr>
              <a:t>, NaNO</a:t>
            </a:r>
            <a:r>
              <a:rPr lang="en-US" sz="2800" baseline="-25000">
                <a:solidFill>
                  <a:schemeClr val="bg1"/>
                </a:solidFill>
                <a:latin typeface="+mn-lt"/>
              </a:rPr>
              <a:t>3</a:t>
            </a:r>
            <a:endParaRPr lang="en-US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6490"/>
            <a:ext cx="8314006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smtClean="0">
                <a:solidFill>
                  <a:schemeClr val="tx1"/>
                </a:solidFill>
              </a:rPr>
              <a:t>II. CẤU </a:t>
            </a:r>
            <a:r>
              <a:rPr lang="en-US" sz="3000" b="1">
                <a:solidFill>
                  <a:schemeClr val="tx1"/>
                </a:solidFill>
              </a:rPr>
              <a:t>TẠO </a:t>
            </a:r>
            <a:r>
              <a:rPr lang="vi-VN" sz="3000" b="1">
                <a:solidFill>
                  <a:schemeClr val="tx1"/>
                </a:solidFill>
              </a:rPr>
              <a:t>NGUYÊN TỬ</a:t>
            </a:r>
            <a:r>
              <a:rPr lang="en-US" sz="3000" b="1">
                <a:solidFill>
                  <a:schemeClr val="tx1"/>
                </a:solidFill>
              </a:rPr>
              <a:t> VÀ PHÂN TỬ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993" y="574028"/>
            <a:ext cx="4495141" cy="730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nguyên tử</a:t>
            </a:r>
            <a:endParaRPr lang="en-US" sz="240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6558" y="5002800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NH</a:t>
            </a:r>
            <a:r>
              <a:rPr lang="en-US" sz="3200" baseline="-25000">
                <a:solidFill>
                  <a:srgbClr val="C00000"/>
                </a:solidFill>
              </a:rPr>
              <a:t>3</a:t>
            </a:r>
            <a:endParaRPr lang="en-US" sz="320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97" y="3644469"/>
            <a:ext cx="9189119" cy="11508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24989" y="4231344"/>
            <a:ext cx="861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</a:t>
            </a:r>
            <a:r>
              <a:rPr lang="en-US" sz="3200" baseline="-25000">
                <a:solidFill>
                  <a:srgbClr val="C00000"/>
                </a:solidFill>
              </a:rPr>
              <a:t>2</a:t>
            </a:r>
            <a:r>
              <a:rPr lang="en-US" sz="320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04165" y="4262444"/>
            <a:ext cx="72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41835" y="4847219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KNO</a:t>
            </a:r>
            <a:r>
              <a:rPr lang="en-US" sz="3200" baseline="-25000">
                <a:solidFill>
                  <a:srgbClr val="C00000"/>
                </a:solidFill>
              </a:rPr>
              <a:t>2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5506" y="4231344"/>
            <a:ext cx="861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NO</a:t>
            </a:r>
            <a:r>
              <a:rPr lang="en-US" sz="3200" baseline="-25000">
                <a:solidFill>
                  <a:srgbClr val="C00000"/>
                </a:solidFill>
              </a:rPr>
              <a:t>2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14902" y="4640235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NaNO</a:t>
            </a:r>
            <a:r>
              <a:rPr lang="en-US" sz="3200" baseline="-25000">
                <a:solidFill>
                  <a:srgbClr val="C00000"/>
                </a:solidFill>
              </a:rPr>
              <a:t>3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2022" y="4314342"/>
            <a:ext cx="111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HNO</a:t>
            </a:r>
            <a:r>
              <a:rPr lang="en-US" sz="3200" baseline="-25000" smtClean="0">
                <a:solidFill>
                  <a:srgbClr val="C00000"/>
                </a:solidFill>
              </a:rPr>
              <a:t>2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82852" y="4184044"/>
            <a:ext cx="111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H</a:t>
            </a:r>
            <a:r>
              <a:rPr lang="en-US" sz="3200" smtClean="0">
                <a:solidFill>
                  <a:srgbClr val="C00000"/>
                </a:solidFill>
              </a:rPr>
              <a:t>NO</a:t>
            </a:r>
            <a:r>
              <a:rPr lang="en-US" sz="3200" baseline="-25000" smtClean="0">
                <a:solidFill>
                  <a:srgbClr val="C00000"/>
                </a:solidFill>
              </a:rPr>
              <a:t>3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558" y="4476432"/>
            <a:ext cx="1159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NH</a:t>
            </a:r>
            <a:r>
              <a:rPr lang="en-US" sz="3200" baseline="-25000">
                <a:solidFill>
                  <a:srgbClr val="C00000"/>
                </a:solidFill>
              </a:rPr>
              <a:t>4</a:t>
            </a:r>
            <a:r>
              <a:rPr lang="en-US" sz="3200">
                <a:solidFill>
                  <a:srgbClr val="C00000"/>
                </a:solidFill>
              </a:rPr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29099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6490"/>
            <a:ext cx="8314006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smtClean="0">
                <a:solidFill>
                  <a:schemeClr val="tx1"/>
                </a:solidFill>
              </a:rPr>
              <a:t>II. CẤU </a:t>
            </a:r>
            <a:r>
              <a:rPr lang="en-US" sz="3000" b="1">
                <a:solidFill>
                  <a:schemeClr val="tx1"/>
                </a:solidFill>
              </a:rPr>
              <a:t>TẠO </a:t>
            </a:r>
            <a:r>
              <a:rPr lang="vi-VN" sz="3000" b="1">
                <a:solidFill>
                  <a:schemeClr val="tx1"/>
                </a:solidFill>
              </a:rPr>
              <a:t>NGUYÊN TỬ</a:t>
            </a:r>
            <a:r>
              <a:rPr lang="en-US" sz="3000" b="1">
                <a:solidFill>
                  <a:schemeClr val="tx1"/>
                </a:solidFill>
              </a:rPr>
              <a:t> VÀ PHÂN TỬ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880" y="601324"/>
            <a:ext cx="39982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</a:t>
            </a:r>
            <a:r>
              <a:rPr lang="en-US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en-US" sz="240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3" y="1658201"/>
            <a:ext cx="704653" cy="6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1282887" y="1789224"/>
            <a:ext cx="104466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Viết công thức e, công thức Lewis, CTCT của phân tử nitrogen:</a:t>
            </a:r>
          </a:p>
        </p:txBody>
      </p:sp>
      <p:sp>
        <p:nvSpPr>
          <p:cNvPr id="2" name="Rectangle 1"/>
          <p:cNvSpPr/>
          <p:nvPr/>
        </p:nvSpPr>
        <p:spPr>
          <a:xfrm>
            <a:off x="1282887" y="2497785"/>
            <a:ext cx="9233338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2159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  <a:tabLst>
                <a:tab pos="228600" algn="l"/>
              </a:tabLst>
            </a:pP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Công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 e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⋮⋮N: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  <a:tabLst>
                <a:tab pos="228600" algn="l"/>
              </a:tabLst>
            </a:pP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Công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Lewis</a:t>
            </a: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  	 	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≡N: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159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  <a:tabLst>
                <a:tab pos="228600" algn="l"/>
              </a:tabLst>
            </a:pP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CTCT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phân tử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nitrogen</a:t>
            </a:r>
            <a:r>
              <a:rPr lang="en-US" sz="360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≡N</a:t>
            </a:r>
            <a:endParaRPr lang="en-US" sz="3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752" y="5912295"/>
            <a:ext cx="6696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3600" b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→ Liên kết cộng hóa trị </a:t>
            </a:r>
            <a:r>
              <a:rPr lang="en-US" sz="3600" b="1" u="dotted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không cực</a:t>
            </a:r>
            <a:endParaRPr lang="en-US" sz="3600" b="1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6490"/>
            <a:ext cx="8314006" cy="717269"/>
          </a:xfrm>
          <a:custGeom>
            <a:avLst/>
            <a:gdLst>
              <a:gd name="connsiteX0" fmla="*/ 0 w 6779270"/>
              <a:gd name="connsiteY0" fmla="*/ 0 h 717269"/>
              <a:gd name="connsiteX1" fmla="*/ 6779270 w 6779270"/>
              <a:gd name="connsiteY1" fmla="*/ 0 h 717269"/>
              <a:gd name="connsiteX2" fmla="*/ 6779270 w 6779270"/>
              <a:gd name="connsiteY2" fmla="*/ 717269 h 717269"/>
              <a:gd name="connsiteX3" fmla="*/ 0 w 6779270"/>
              <a:gd name="connsiteY3" fmla="*/ 717269 h 717269"/>
              <a:gd name="connsiteX4" fmla="*/ 0 w 6779270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9270" h="717269">
                <a:moveTo>
                  <a:pt x="0" y="0"/>
                </a:moveTo>
                <a:lnTo>
                  <a:pt x="6779270" y="0"/>
                </a:lnTo>
                <a:lnTo>
                  <a:pt x="6779270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smtClean="0">
                <a:solidFill>
                  <a:schemeClr val="tx1"/>
                </a:solidFill>
              </a:rPr>
              <a:t>II. CẤU </a:t>
            </a:r>
            <a:r>
              <a:rPr lang="en-US" sz="3000" b="1">
                <a:solidFill>
                  <a:schemeClr val="tx1"/>
                </a:solidFill>
              </a:rPr>
              <a:t>TẠO </a:t>
            </a:r>
            <a:r>
              <a:rPr lang="vi-VN" sz="3000" b="1">
                <a:solidFill>
                  <a:schemeClr val="tx1"/>
                </a:solidFill>
              </a:rPr>
              <a:t>NGUYÊN TỬ</a:t>
            </a:r>
            <a:r>
              <a:rPr lang="en-US" sz="3000" b="1">
                <a:solidFill>
                  <a:schemeClr val="tx1"/>
                </a:solidFill>
              </a:rPr>
              <a:t> VÀ PHÂN TỬ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880" y="601324"/>
            <a:ext cx="39982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 tạo </a:t>
            </a:r>
            <a:r>
              <a:rPr lang="en-US" sz="32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en-US" sz="240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3" y="1658201"/>
            <a:ext cx="704653" cy="6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1282887" y="1573781"/>
            <a:ext cx="103520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>
                <a:solidFill>
                  <a:schemeClr val="bg1"/>
                </a:solidFill>
              </a:rPr>
              <a:t>Tại sao phân tử N</a:t>
            </a:r>
            <a:r>
              <a:rPr lang="en-US" sz="2800" baseline="-25000">
                <a:solidFill>
                  <a:schemeClr val="bg1"/>
                </a:solidFill>
              </a:rPr>
              <a:t>2</a:t>
            </a:r>
            <a:r>
              <a:rPr lang="en-US" sz="2800">
                <a:solidFill>
                  <a:schemeClr val="bg1"/>
                </a:solidFill>
              </a:rPr>
              <a:t> có năng lượng liên kết lớn? Dự đoán khả năng hoạt động hóa học của nitrogen ở nhiệt </a:t>
            </a:r>
            <a:r>
              <a:rPr lang="en-US" sz="2800">
                <a:solidFill>
                  <a:schemeClr val="bg1"/>
                </a:solidFill>
              </a:rPr>
              <a:t>độ </a:t>
            </a:r>
            <a:r>
              <a:rPr lang="en-US" sz="2800" smtClean="0">
                <a:solidFill>
                  <a:schemeClr val="bg1"/>
                </a:solidFill>
              </a:rPr>
              <a:t>thường.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6881" y="2690336"/>
            <a:ext cx="11089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</a:rPr>
              <a:t>	</a:t>
            </a:r>
            <a:r>
              <a:rPr lang="vi-VN" sz="2800" smtClean="0">
                <a:solidFill>
                  <a:schemeClr val="bg1"/>
                </a:solidFill>
              </a:rPr>
              <a:t>Phân </a:t>
            </a:r>
            <a:r>
              <a:rPr lang="vi-VN" sz="2800">
                <a:solidFill>
                  <a:schemeClr val="bg1"/>
                </a:solidFill>
              </a:rPr>
              <a:t>tử nitrogen gồm hai nguyên tử, liên kết với nhau bằng </a:t>
            </a:r>
            <a:r>
              <a:rPr lang="vi-VN" sz="2800" u="sng">
                <a:solidFill>
                  <a:schemeClr val="bg1"/>
                </a:solidFill>
              </a:rPr>
              <a:t>liên kết ba </a:t>
            </a:r>
            <a:r>
              <a:rPr lang="vi-VN" sz="2800">
                <a:solidFill>
                  <a:schemeClr val="bg1"/>
                </a:solidFill>
              </a:rPr>
              <a:t>(1 liên kết </a:t>
            </a:r>
            <a:r>
              <a:rPr lang="el-GR" sz="2800">
                <a:solidFill>
                  <a:schemeClr val="bg1"/>
                </a:solidFill>
              </a:rPr>
              <a:t>σ </a:t>
            </a:r>
            <a:r>
              <a:rPr lang="vi-VN" sz="2800">
                <a:solidFill>
                  <a:schemeClr val="bg1"/>
                </a:solidFill>
              </a:rPr>
              <a:t>và 2 liên kết </a:t>
            </a:r>
            <a:r>
              <a:rPr lang="el-GR" sz="2800">
                <a:solidFill>
                  <a:schemeClr val="bg1"/>
                </a:solidFill>
              </a:rPr>
              <a:t>π</a:t>
            </a:r>
            <a:r>
              <a:rPr lang="el-GR" sz="2800">
                <a:solidFill>
                  <a:schemeClr val="bg1"/>
                </a:solidFill>
              </a:rPr>
              <a:t>) </a:t>
            </a:r>
            <a:r>
              <a:rPr lang="vi-VN" sz="28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8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smtClean="0">
                <a:solidFill>
                  <a:schemeClr val="bg1"/>
                </a:solidFill>
              </a:rPr>
              <a:t>N</a:t>
            </a:r>
            <a:r>
              <a:rPr lang="vi-VN" sz="2800" baseline="-25000" smtClean="0">
                <a:solidFill>
                  <a:schemeClr val="bg1"/>
                </a:solidFill>
              </a:rPr>
              <a:t>2</a:t>
            </a:r>
            <a:r>
              <a:rPr lang="vi-VN" sz="2800">
                <a:solidFill>
                  <a:schemeClr val="bg1"/>
                </a:solidFill>
              </a:rPr>
              <a:t> có năng lượng liên kết </a:t>
            </a:r>
            <a:r>
              <a:rPr lang="vi-VN" sz="2800">
                <a:solidFill>
                  <a:schemeClr val="bg1"/>
                </a:solidFill>
              </a:rPr>
              <a:t>lớn</a:t>
            </a:r>
            <a:r>
              <a:rPr lang="vi-VN" sz="2800" smtClean="0">
                <a:solidFill>
                  <a:schemeClr val="bg1"/>
                </a:solidFill>
              </a:rPr>
              <a:t>.</a:t>
            </a:r>
            <a:endParaRPr lang="en-US" sz="2800" smtClean="0">
              <a:solidFill>
                <a:schemeClr val="bg1"/>
              </a:solidFill>
            </a:endParaRPr>
          </a:p>
          <a:p>
            <a:pPr algn="just"/>
            <a:endParaRPr lang="en-US" sz="2800">
              <a:solidFill>
                <a:schemeClr val="bg1"/>
              </a:solidFill>
            </a:endParaRPr>
          </a:p>
          <a:p>
            <a:pPr algn="just"/>
            <a:endParaRPr lang="vi-VN" sz="2800">
              <a:solidFill>
                <a:schemeClr val="bg1"/>
              </a:solidFill>
            </a:endParaRPr>
          </a:p>
          <a:p>
            <a:pPr algn="just"/>
            <a:r>
              <a:rPr lang="en-US" sz="2800">
                <a:solidFill>
                  <a:schemeClr val="bg1"/>
                </a:solidFill>
              </a:rPr>
              <a:t>	</a:t>
            </a:r>
            <a:r>
              <a:rPr lang="vi-VN" sz="2800" smtClean="0">
                <a:solidFill>
                  <a:schemeClr val="bg1"/>
                </a:solidFill>
              </a:rPr>
              <a:t>Dự </a:t>
            </a:r>
            <a:r>
              <a:rPr lang="vi-VN" sz="2800">
                <a:solidFill>
                  <a:schemeClr val="bg1"/>
                </a:solidFill>
              </a:rPr>
              <a:t>đoán: Ở nhiệt </a:t>
            </a:r>
            <a:r>
              <a:rPr lang="vi-VN" sz="2800">
                <a:solidFill>
                  <a:schemeClr val="bg1"/>
                </a:solidFill>
              </a:rPr>
              <a:t>độ </a:t>
            </a:r>
            <a:r>
              <a:rPr lang="vi-VN" sz="2800" smtClean="0">
                <a:solidFill>
                  <a:schemeClr val="bg1"/>
                </a:solidFill>
              </a:rPr>
              <a:t>thường</a:t>
            </a:r>
            <a:r>
              <a:rPr lang="vi-VN" sz="2800">
                <a:solidFill>
                  <a:schemeClr val="bg1"/>
                </a:solidFill>
              </a:rPr>
              <a:t>, nitrogen khó tham gia phản ứng hoá học.</a:t>
            </a:r>
            <a:endParaRPr lang="vi-VN" sz="2800" b="0" i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 descr="A close-up of a logo&#10;&#10;&#10;&#10;&#10;&#10;Description automatically generated with low confidence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6" y="2669348"/>
            <a:ext cx="553151" cy="43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close-up of a logo&#10;&#10;&#10;&#10;&#10;&#10;Description automatically generated with low confidence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6" y="4734631"/>
            <a:ext cx="553151" cy="431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6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6943" y="1433739"/>
                <a:ext cx="10515600" cy="283800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Nitrogen là chất khí không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mùi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hơi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nhẹ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baseline="-25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N2/kk</a:t>
                </a:r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a:rPr lang="vi-VN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den>
                    </m:f>
                    <m:r>
                      <a:rPr lang="vi-V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vi-VN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hoá lỏng ở -196</a:t>
                </a:r>
                <a:r>
                  <a:rPr lang="vi-VN" baseline="30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vi-VN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  <a:p>
                <a:r>
                  <a:rPr lang="vi-VN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Rất </a:t>
                </a:r>
                <a:r>
                  <a:rPr lang="en-US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cháy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hô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943" y="1433739"/>
                <a:ext cx="10515600" cy="2838009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/>
          <p:cNvSpPr/>
          <p:nvPr/>
        </p:nvSpPr>
        <p:spPr>
          <a:xfrm>
            <a:off x="0" y="0"/>
            <a:ext cx="6621521" cy="717269"/>
          </a:xfrm>
          <a:custGeom>
            <a:avLst/>
            <a:gdLst>
              <a:gd name="connsiteX0" fmla="*/ 0 w 6621521"/>
              <a:gd name="connsiteY0" fmla="*/ 0 h 717269"/>
              <a:gd name="connsiteX1" fmla="*/ 6621521 w 6621521"/>
              <a:gd name="connsiteY1" fmla="*/ 0 h 717269"/>
              <a:gd name="connsiteX2" fmla="*/ 6621521 w 6621521"/>
              <a:gd name="connsiteY2" fmla="*/ 717269 h 717269"/>
              <a:gd name="connsiteX3" fmla="*/ 0 w 6621521"/>
              <a:gd name="connsiteY3" fmla="*/ 717269 h 717269"/>
              <a:gd name="connsiteX4" fmla="*/ 0 w 6621521"/>
              <a:gd name="connsiteY4" fmla="*/ 0 h 7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1521" h="717269">
                <a:moveTo>
                  <a:pt x="0" y="0"/>
                </a:moveTo>
                <a:lnTo>
                  <a:pt x="6621521" y="0"/>
                </a:lnTo>
                <a:lnTo>
                  <a:pt x="6621521" y="717269"/>
                </a:lnTo>
                <a:lnTo>
                  <a:pt x="0" y="71726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332" tIns="93980" rIns="93980" bIns="93980" numCol="1" spcCol="1270" anchor="ctr" anchorCtr="0">
            <a:noAutofit/>
          </a:bodyPr>
          <a:lstStyle/>
          <a:p>
            <a:pPr lvl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 b="1" kern="1200" smtClean="0">
                <a:solidFill>
                  <a:schemeClr val="tx1"/>
                </a:solidFill>
              </a:rPr>
              <a:t>III. TÍNH CHẤT VẬT LÍ</a:t>
            </a:r>
            <a:endParaRPr lang="en-US" sz="30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1.1|3.3|2.6|2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816</Words>
  <Application>Microsoft Office PowerPoint</Application>
  <PresentationFormat>Widescreen</PresentationFormat>
  <Paragraphs>156</Paragraphs>
  <Slides>24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Office Theme</vt:lpstr>
      <vt:lpstr>Equation</vt:lpstr>
      <vt:lpstr>Chương 2: NITROGEN - SULFUR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CỦNG CỐ</vt:lpstr>
      <vt:lpstr>CỦNG CỐ</vt:lpstr>
      <vt:lpstr>CỦNG CỐ</vt:lpstr>
      <vt:lpstr>CỦNG CỐ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THUY CF</cp:lastModifiedBy>
  <cp:revision>53</cp:revision>
  <dcterms:created xsi:type="dcterms:W3CDTF">2021-10-01T15:50:38Z</dcterms:created>
  <dcterms:modified xsi:type="dcterms:W3CDTF">2023-05-05T14:07:28Z</dcterms:modified>
</cp:coreProperties>
</file>